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321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Felt Tip Roman" panose="020B060402020202020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becca J Guerin" initials="R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96A"/>
    <a:srgbClr val="F050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36" autoAdjust="0"/>
    <p:restoredTop sz="99661" autoAdjust="0"/>
  </p:normalViewPr>
  <p:slideViewPr>
    <p:cSldViewPr>
      <p:cViewPr>
        <p:scale>
          <a:sx n="78" d="100"/>
          <a:sy n="78" d="100"/>
        </p:scale>
        <p:origin x="-72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2" d="100"/>
          <a:sy n="92" d="100"/>
        </p:scale>
        <p:origin x="-3450" y="-120"/>
      </p:cViewPr>
      <p:guideLst>
        <p:guide orient="horz" pos="2880"/>
        <p:guide pos="2160"/>
      </p:guideLst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A9A927-64C1-4D25-9512-E343EAC8772D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8086F-7C81-4F02-877E-DABF31823E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82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3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52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baseline="0">
                <a:latin typeface="Myriad Pro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66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1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99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86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4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1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99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9411C-A4EA-4F74-93BF-73DAA631961B}" type="datetimeFigureOut">
              <a:rPr lang="en-US" smtClean="0"/>
              <a:t>7/11/2019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7A09B0-EE96-4106-B8E3-6396DF7BE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58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Myriad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Myriad Pro Light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39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0" y="1676400"/>
            <a:ext cx="9144000" cy="3771900"/>
          </a:xfrm>
          <a:custGeom>
            <a:avLst/>
            <a:gdLst>
              <a:gd name="connsiteX0" fmla="*/ 27296 w 9416955"/>
              <a:gd name="connsiteY0" fmla="*/ 163773 h 3220871"/>
              <a:gd name="connsiteX1" fmla="*/ 9416955 w 9416955"/>
              <a:gd name="connsiteY1" fmla="*/ 0 h 3220871"/>
              <a:gd name="connsiteX2" fmla="*/ 9416955 w 9416955"/>
              <a:gd name="connsiteY2" fmla="*/ 3220871 h 3220871"/>
              <a:gd name="connsiteX3" fmla="*/ 0 w 9416955"/>
              <a:gd name="connsiteY3" fmla="*/ 3002507 h 3220871"/>
              <a:gd name="connsiteX4" fmla="*/ 27296 w 9416955"/>
              <a:gd name="connsiteY4" fmla="*/ 163773 h 322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6955" h="3220871">
                <a:moveTo>
                  <a:pt x="27296" y="163773"/>
                </a:moveTo>
                <a:lnTo>
                  <a:pt x="9416955" y="0"/>
                </a:lnTo>
                <a:lnTo>
                  <a:pt x="9416955" y="3220871"/>
                </a:lnTo>
                <a:lnTo>
                  <a:pt x="0" y="3002507"/>
                </a:lnTo>
                <a:lnTo>
                  <a:pt x="27296" y="163773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62350"/>
            <a:ext cx="6400800" cy="1295400"/>
          </a:xfrm>
        </p:spPr>
        <p:txBody>
          <a:bodyPr>
            <a:normAutofit fontScale="55000" lnSpcReduction="20000"/>
          </a:bodyPr>
          <a:lstStyle/>
          <a:p>
            <a:r>
              <a:rPr lang="en-US" sz="5800" b="1" dirty="0">
                <a:solidFill>
                  <a:srgbClr val="1F396A"/>
                </a:solidFill>
                <a:cs typeface="Arial" pitchFamily="34" charset="0"/>
              </a:rPr>
              <a:t>Injury Scenarios Only </a:t>
            </a:r>
            <a:endParaRPr lang="en-US" sz="5800" b="1" dirty="0" smtClean="0">
              <a:solidFill>
                <a:srgbClr val="1F396A"/>
              </a:solidFill>
              <a:latin typeface="+mn-lt"/>
              <a:cs typeface="Arial" pitchFamily="34" charset="0"/>
            </a:endParaRPr>
          </a:p>
          <a:p>
            <a:r>
              <a:rPr lang="en-US" b="1" dirty="0" smtClean="0">
                <a:solidFill>
                  <a:srgbClr val="1F396A"/>
                </a:solidFill>
                <a:latin typeface="+mn-lt"/>
                <a:cs typeface="Arial" pitchFamily="34" charset="0"/>
              </a:rPr>
              <a:t>A Safety &amp; Health Curriculum</a:t>
            </a:r>
            <a:br>
              <a:rPr lang="en-US" b="1" dirty="0" smtClean="0">
                <a:solidFill>
                  <a:srgbClr val="1F396A"/>
                </a:solidFill>
                <a:latin typeface="+mn-lt"/>
                <a:cs typeface="Arial" pitchFamily="34" charset="0"/>
              </a:rPr>
            </a:br>
            <a:r>
              <a:rPr lang="en-US" b="1" dirty="0" smtClean="0">
                <a:solidFill>
                  <a:srgbClr val="1F396A"/>
                </a:solidFill>
                <a:latin typeface="+mn-lt"/>
                <a:cs typeface="Arial" pitchFamily="34" charset="0"/>
              </a:rPr>
              <a:t>for Young Workers</a:t>
            </a:r>
          </a:p>
          <a:p>
            <a:r>
              <a:rPr lang="en-US" dirty="0" smtClean="0">
                <a:solidFill>
                  <a:srgbClr val="1F396A"/>
                </a:solidFill>
                <a:latin typeface="+mn-lt"/>
                <a:cs typeface="Arial" pitchFamily="34" charset="0"/>
              </a:rPr>
              <a:t>California Edition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86" y="1983776"/>
            <a:ext cx="4448175" cy="1578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773" y="5668242"/>
            <a:ext cx="4171950" cy="9077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752762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DEPARTMENT OF HEALTH AND HUMAN SERVICES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Centers for Disease Control and Prevention</a:t>
            </a: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National Institute for Occupational Safety and Health</a:t>
            </a:r>
            <a:endParaRPr 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Freeform 7"/>
          <p:cNvSpPr>
            <a:spLocks noChangeAspect="1"/>
          </p:cNvSpPr>
          <p:nvPr/>
        </p:nvSpPr>
        <p:spPr>
          <a:xfrm>
            <a:off x="-2" y="-2"/>
            <a:ext cx="1733266" cy="1678674"/>
          </a:xfrm>
          <a:custGeom>
            <a:avLst/>
            <a:gdLst>
              <a:gd name="connsiteX0" fmla="*/ 0 w 1733266"/>
              <a:gd name="connsiteY0" fmla="*/ 0 h 1678674"/>
              <a:gd name="connsiteX1" fmla="*/ 27295 w 1733266"/>
              <a:gd name="connsiteY1" fmla="*/ 1678674 h 1678674"/>
              <a:gd name="connsiteX2" fmla="*/ 1719618 w 1733266"/>
              <a:gd name="connsiteY2" fmla="*/ 1624083 h 1678674"/>
              <a:gd name="connsiteX3" fmla="*/ 1733266 w 1733266"/>
              <a:gd name="connsiteY3" fmla="*/ 27295 h 1678674"/>
              <a:gd name="connsiteX4" fmla="*/ 0 w 1733266"/>
              <a:gd name="connsiteY4" fmla="*/ 0 h 1678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266" h="1678674">
                <a:moveTo>
                  <a:pt x="0" y="0"/>
                </a:moveTo>
                <a:lnTo>
                  <a:pt x="27295" y="1678674"/>
                </a:lnTo>
                <a:lnTo>
                  <a:pt x="1719618" y="1624083"/>
                </a:lnTo>
                <a:lnTo>
                  <a:pt x="1733266" y="27295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4"/>
            <a:srcRect/>
            <a:tile tx="0" ty="0" sx="46000" sy="46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1897039" y="13648"/>
            <a:ext cx="1569492" cy="1596788"/>
          </a:xfrm>
          <a:custGeom>
            <a:avLst/>
            <a:gdLst>
              <a:gd name="connsiteX0" fmla="*/ 0 w 1569492"/>
              <a:gd name="connsiteY0" fmla="*/ 0 h 1596788"/>
              <a:gd name="connsiteX1" fmla="*/ 0 w 1569492"/>
              <a:gd name="connsiteY1" fmla="*/ 1596788 h 1596788"/>
              <a:gd name="connsiteX2" fmla="*/ 1555845 w 1569492"/>
              <a:gd name="connsiteY2" fmla="*/ 1555845 h 1596788"/>
              <a:gd name="connsiteX3" fmla="*/ 1569492 w 1569492"/>
              <a:gd name="connsiteY3" fmla="*/ 0 h 1596788"/>
              <a:gd name="connsiteX4" fmla="*/ 0 w 1569492"/>
              <a:gd name="connsiteY4" fmla="*/ 0 h 15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492" h="1596788">
                <a:moveTo>
                  <a:pt x="0" y="0"/>
                </a:moveTo>
                <a:lnTo>
                  <a:pt x="0" y="1596788"/>
                </a:lnTo>
                <a:lnTo>
                  <a:pt x="1555845" y="1555845"/>
                </a:lnTo>
                <a:lnTo>
                  <a:pt x="1569492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42000" sy="42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20778" y="13649"/>
            <a:ext cx="1637021" cy="1565370"/>
          </a:xfrm>
          <a:custGeom>
            <a:avLst/>
            <a:gdLst>
              <a:gd name="connsiteX0" fmla="*/ 13648 w 1501254"/>
              <a:gd name="connsiteY0" fmla="*/ 13648 h 1555845"/>
              <a:gd name="connsiteX1" fmla="*/ 0 w 1501254"/>
              <a:gd name="connsiteY1" fmla="*/ 1555845 h 1555845"/>
              <a:gd name="connsiteX2" fmla="*/ 1473959 w 1501254"/>
              <a:gd name="connsiteY2" fmla="*/ 1514901 h 1555845"/>
              <a:gd name="connsiteX3" fmla="*/ 1501254 w 1501254"/>
              <a:gd name="connsiteY3" fmla="*/ 0 h 1555845"/>
              <a:gd name="connsiteX4" fmla="*/ 13648 w 1501254"/>
              <a:gd name="connsiteY4" fmla="*/ 13648 h 1555845"/>
              <a:gd name="connsiteX0" fmla="*/ 13648 w 1501254"/>
              <a:gd name="connsiteY0" fmla="*/ 13648 h 1555845"/>
              <a:gd name="connsiteX1" fmla="*/ 0 w 1501254"/>
              <a:gd name="connsiteY1" fmla="*/ 1555845 h 1555845"/>
              <a:gd name="connsiteX2" fmla="*/ 1482745 w 1501254"/>
              <a:gd name="connsiteY2" fmla="*/ 1533951 h 1555845"/>
              <a:gd name="connsiteX3" fmla="*/ 1501254 w 1501254"/>
              <a:gd name="connsiteY3" fmla="*/ 0 h 1555845"/>
              <a:gd name="connsiteX4" fmla="*/ 13648 w 1501254"/>
              <a:gd name="connsiteY4" fmla="*/ 13648 h 1555845"/>
              <a:gd name="connsiteX0" fmla="*/ 22434 w 1510040"/>
              <a:gd name="connsiteY0" fmla="*/ 13648 h 1565370"/>
              <a:gd name="connsiteX1" fmla="*/ 0 w 1510040"/>
              <a:gd name="connsiteY1" fmla="*/ 1565370 h 1565370"/>
              <a:gd name="connsiteX2" fmla="*/ 1491531 w 1510040"/>
              <a:gd name="connsiteY2" fmla="*/ 1533951 h 1565370"/>
              <a:gd name="connsiteX3" fmla="*/ 1510040 w 1510040"/>
              <a:gd name="connsiteY3" fmla="*/ 0 h 1565370"/>
              <a:gd name="connsiteX4" fmla="*/ 22434 w 1510040"/>
              <a:gd name="connsiteY4" fmla="*/ 13648 h 1565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0040" h="1565370">
                <a:moveTo>
                  <a:pt x="22434" y="13648"/>
                </a:moveTo>
                <a:lnTo>
                  <a:pt x="0" y="1565370"/>
                </a:lnTo>
                <a:lnTo>
                  <a:pt x="1491531" y="1533951"/>
                </a:lnTo>
                <a:lnTo>
                  <a:pt x="1510040" y="0"/>
                </a:lnTo>
                <a:lnTo>
                  <a:pt x="22434" y="13648"/>
                </a:lnTo>
                <a:close/>
              </a:path>
            </a:pathLst>
          </a:custGeom>
          <a:blipFill dpi="0" rotWithShape="1">
            <a:blip r:embed="rId6"/>
            <a:srcRect/>
            <a:tile tx="0" ty="-57150" sx="44000" sy="43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5410200" y="0"/>
            <a:ext cx="1665027" cy="1525706"/>
          </a:xfrm>
          <a:custGeom>
            <a:avLst/>
            <a:gdLst>
              <a:gd name="connsiteX0" fmla="*/ 0 w 1665027"/>
              <a:gd name="connsiteY0" fmla="*/ 0 h 1487606"/>
              <a:gd name="connsiteX1" fmla="*/ 0 w 1665027"/>
              <a:gd name="connsiteY1" fmla="*/ 1487606 h 1487606"/>
              <a:gd name="connsiteX2" fmla="*/ 1665027 w 1665027"/>
              <a:gd name="connsiteY2" fmla="*/ 1460310 h 1487606"/>
              <a:gd name="connsiteX3" fmla="*/ 1651379 w 1665027"/>
              <a:gd name="connsiteY3" fmla="*/ 0 h 1487606"/>
              <a:gd name="connsiteX4" fmla="*/ 0 w 1665027"/>
              <a:gd name="connsiteY4" fmla="*/ 0 h 1487606"/>
              <a:gd name="connsiteX0" fmla="*/ 0 w 1665027"/>
              <a:gd name="connsiteY0" fmla="*/ 0 h 1525706"/>
              <a:gd name="connsiteX1" fmla="*/ 9525 w 1665027"/>
              <a:gd name="connsiteY1" fmla="*/ 1525706 h 1525706"/>
              <a:gd name="connsiteX2" fmla="*/ 1665027 w 1665027"/>
              <a:gd name="connsiteY2" fmla="*/ 1460310 h 1525706"/>
              <a:gd name="connsiteX3" fmla="*/ 1651379 w 1665027"/>
              <a:gd name="connsiteY3" fmla="*/ 0 h 1525706"/>
              <a:gd name="connsiteX4" fmla="*/ 0 w 1665027"/>
              <a:gd name="connsiteY4" fmla="*/ 0 h 1525706"/>
              <a:gd name="connsiteX0" fmla="*/ 0 w 1665027"/>
              <a:gd name="connsiteY0" fmla="*/ 0 h 1525706"/>
              <a:gd name="connsiteX1" fmla="*/ 9525 w 1665027"/>
              <a:gd name="connsiteY1" fmla="*/ 1525706 h 1525706"/>
              <a:gd name="connsiteX2" fmla="*/ 1665027 w 1665027"/>
              <a:gd name="connsiteY2" fmla="*/ 1488885 h 1525706"/>
              <a:gd name="connsiteX3" fmla="*/ 1651379 w 1665027"/>
              <a:gd name="connsiteY3" fmla="*/ 0 h 1525706"/>
              <a:gd name="connsiteX4" fmla="*/ 0 w 1665027"/>
              <a:gd name="connsiteY4" fmla="*/ 0 h 152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5027" h="1525706">
                <a:moveTo>
                  <a:pt x="0" y="0"/>
                </a:moveTo>
                <a:lnTo>
                  <a:pt x="9525" y="1525706"/>
                </a:lnTo>
                <a:lnTo>
                  <a:pt x="1665027" y="1488885"/>
                </a:lnTo>
                <a:lnTo>
                  <a:pt x="1651379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7"/>
            <a:srcRect/>
            <a:tile tx="0" ty="0" sx="42000" sy="42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233313" y="13649"/>
            <a:ext cx="1910687" cy="1499690"/>
          </a:xfrm>
          <a:custGeom>
            <a:avLst/>
            <a:gdLst>
              <a:gd name="connsiteX0" fmla="*/ 13648 w 1910687"/>
              <a:gd name="connsiteY0" fmla="*/ 0 h 1433015"/>
              <a:gd name="connsiteX1" fmla="*/ 0 w 1910687"/>
              <a:gd name="connsiteY1" fmla="*/ 1433015 h 1433015"/>
              <a:gd name="connsiteX2" fmla="*/ 1910687 w 1910687"/>
              <a:gd name="connsiteY2" fmla="*/ 1405719 h 1433015"/>
              <a:gd name="connsiteX3" fmla="*/ 1910687 w 1910687"/>
              <a:gd name="connsiteY3" fmla="*/ 0 h 1433015"/>
              <a:gd name="connsiteX4" fmla="*/ 13648 w 1910687"/>
              <a:gd name="connsiteY4" fmla="*/ 0 h 1433015"/>
              <a:gd name="connsiteX0" fmla="*/ 13648 w 1910687"/>
              <a:gd name="connsiteY0" fmla="*/ 0 h 1499690"/>
              <a:gd name="connsiteX1" fmla="*/ 0 w 1910687"/>
              <a:gd name="connsiteY1" fmla="*/ 1499690 h 1499690"/>
              <a:gd name="connsiteX2" fmla="*/ 1910687 w 1910687"/>
              <a:gd name="connsiteY2" fmla="*/ 1405719 h 1499690"/>
              <a:gd name="connsiteX3" fmla="*/ 1910687 w 1910687"/>
              <a:gd name="connsiteY3" fmla="*/ 0 h 1499690"/>
              <a:gd name="connsiteX4" fmla="*/ 13648 w 1910687"/>
              <a:gd name="connsiteY4" fmla="*/ 0 h 1499690"/>
              <a:gd name="connsiteX0" fmla="*/ 13648 w 1910687"/>
              <a:gd name="connsiteY0" fmla="*/ 0 h 1499690"/>
              <a:gd name="connsiteX1" fmla="*/ 0 w 1910687"/>
              <a:gd name="connsiteY1" fmla="*/ 1499690 h 1499690"/>
              <a:gd name="connsiteX2" fmla="*/ 1910687 w 1910687"/>
              <a:gd name="connsiteY2" fmla="*/ 1472394 h 1499690"/>
              <a:gd name="connsiteX3" fmla="*/ 1910687 w 1910687"/>
              <a:gd name="connsiteY3" fmla="*/ 0 h 1499690"/>
              <a:gd name="connsiteX4" fmla="*/ 13648 w 1910687"/>
              <a:gd name="connsiteY4" fmla="*/ 0 h 1499690"/>
              <a:gd name="connsiteX0" fmla="*/ 13648 w 1910687"/>
              <a:gd name="connsiteY0" fmla="*/ 0 h 1499690"/>
              <a:gd name="connsiteX1" fmla="*/ 0 w 1910687"/>
              <a:gd name="connsiteY1" fmla="*/ 1499690 h 1499690"/>
              <a:gd name="connsiteX2" fmla="*/ 1901162 w 1910687"/>
              <a:gd name="connsiteY2" fmla="*/ 1453344 h 1499690"/>
              <a:gd name="connsiteX3" fmla="*/ 1910687 w 1910687"/>
              <a:gd name="connsiteY3" fmla="*/ 0 h 1499690"/>
              <a:gd name="connsiteX4" fmla="*/ 13648 w 1910687"/>
              <a:gd name="connsiteY4" fmla="*/ 0 h 14996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0687" h="1499690">
                <a:moveTo>
                  <a:pt x="13648" y="0"/>
                </a:moveTo>
                <a:lnTo>
                  <a:pt x="0" y="1499690"/>
                </a:lnTo>
                <a:lnTo>
                  <a:pt x="1901162" y="1453344"/>
                </a:lnTo>
                <a:lnTo>
                  <a:pt x="1910687" y="0"/>
                </a:lnTo>
                <a:lnTo>
                  <a:pt x="13648" y="0"/>
                </a:lnTo>
                <a:close/>
              </a:path>
            </a:pathLst>
          </a:custGeom>
          <a:blipFill dpi="0" rotWithShape="1">
            <a:blip r:embed="rId8"/>
            <a:srcRect/>
            <a:tile tx="0" ty="-196850" sx="50000" sy="50000" flip="none" algn="tl"/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Hospital dishwasher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Chemical dishwashing solution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Chemical burn to the eye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err="1" smtClean="0">
                <a:solidFill>
                  <a:prstClr val="white"/>
                </a:solidFill>
                <a:latin typeface="Felt Tip Roman" pitchFamily="2" charset="0"/>
              </a:rPr>
              <a:t>Jasmin’s</a:t>
            </a:r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9" cy="48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9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Fast food worker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Hot grill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Burned hand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Will’s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8" cy="485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10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8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Grocery store clerk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Lifting heavy boxes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Back strain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Andre’s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8" cy="48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11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66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Grocery store deli clerk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Meat slicer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Cut finger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Molly’s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8" cy="48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2400" dirty="0" smtClean="0">
              <a:latin typeface="+mn-lt"/>
            </a:endParaRPr>
          </a:p>
          <a:p>
            <a:pPr eaLnBrk="1" hangingPunct="1"/>
            <a:r>
              <a:rPr lang="en-US" sz="2400" dirty="0" smtClean="0">
                <a:latin typeface="+mn-lt"/>
              </a:rPr>
              <a:t>12</a:t>
            </a:r>
          </a:p>
          <a:p>
            <a:pPr eaLnBrk="1" hangingPunct="1"/>
            <a:endParaRPr lang="en-US" sz="2400" dirty="0" smtClean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City public works employee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Excessive heat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Heat stroke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Chris’s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8" cy="48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13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Pizza shop employee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Repetitive motion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Hand, back injury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James’s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8" cy="48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14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Farm worker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Pesticide/chemical exposure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Illness due to poisoning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Maria’s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8" cy="48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15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6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Nursing aide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Heavy lifting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Back, neck, and shoulder pain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Jada’s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8" cy="48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16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200" dirty="0" smtClean="0">
                <a:solidFill>
                  <a:srgbClr val="F0502D"/>
                </a:solidFill>
                <a:latin typeface="+mj-lt"/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Barista</a:t>
            </a:r>
            <a:endParaRPr lang="en-US" sz="1600" dirty="0">
              <a:solidFill>
                <a:prstClr val="black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Hot liquids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Myriad Pro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Burn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Felt Tip Roman" pitchFamily="2" charset="0"/>
              </a:rPr>
              <a:t>Anita’s </a:t>
            </a:r>
            <a:r>
              <a:rPr lang="en-US" sz="3600" b="1" dirty="0">
                <a:solidFill>
                  <a:prstClr val="white"/>
                </a:solidFill>
                <a:latin typeface="Felt Tip Roman" pitchFamily="2" charset="0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8"/>
            <a:ext cx="3752138" cy="4854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17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3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Fast </a:t>
            </a:r>
            <a:r>
              <a:rPr lang="en-US" sz="1600" dirty="0">
                <a:solidFill>
                  <a:srgbClr val="1F396A"/>
                </a:solidFill>
                <a:latin typeface="Myriad Pro" pitchFamily="34" charset="0"/>
              </a:rPr>
              <a:t>food 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worker</a:t>
            </a:r>
            <a:endParaRPr lang="en-US" sz="1600" dirty="0"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Greasy, slippery floors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Injured tailbone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pic>
        <p:nvPicPr>
          <p:cNvPr id="1024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1250" y="1397556"/>
            <a:ext cx="3784599" cy="489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Jack’s Story</a:t>
            </a:r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1</a:t>
            </a:r>
            <a:endParaRPr lang="en-US" sz="2400" dirty="0" smtClean="0">
              <a:latin typeface="+mn-l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4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Construction helper</a:t>
            </a:r>
            <a:endParaRPr lang="en-US" sz="1600" dirty="0"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Unguarded chimney hole (on an unfinished roof)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Broken back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Antonio’s </a:t>
            </a:r>
            <a:r>
              <a:rPr lang="en-US" sz="3600" b="1" dirty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7"/>
            <a:ext cx="3752141" cy="48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2</a:t>
            </a:r>
            <a:endParaRPr lang="en-US" sz="2400" dirty="0" smtClean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36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Office worker</a:t>
            </a:r>
            <a:endParaRPr lang="en-US" sz="1600" dirty="0"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Excessive typing in an awkward position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Repetitive stress injury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Angela’s </a:t>
            </a:r>
            <a:r>
              <a:rPr lang="en-US" sz="3600" b="1" dirty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7"/>
            <a:ext cx="3752141" cy="48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3</a:t>
            </a:r>
            <a:endParaRPr lang="en-US" sz="2400" dirty="0" smtClean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3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Landscape worker</a:t>
            </a:r>
            <a:endParaRPr lang="en-US" sz="1600" dirty="0"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Wood chipper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Death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Terrell’s </a:t>
            </a:r>
            <a:r>
              <a:rPr lang="en-US" sz="3600" b="1" dirty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7"/>
            <a:ext cx="3752141" cy="48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4</a:t>
            </a:r>
            <a:endParaRPr lang="en-US" sz="2400" dirty="0" smtClean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53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Farm worker</a:t>
            </a:r>
            <a:endParaRPr lang="en-US" sz="1600" dirty="0"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Tractor without roll bar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Legs crushed under tractor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Cody’s </a:t>
            </a:r>
            <a:r>
              <a:rPr lang="en-US" sz="3600" b="1" dirty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7"/>
            <a:ext cx="3752140" cy="4854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5</a:t>
            </a:r>
            <a:endParaRPr lang="en-US" sz="2400" dirty="0" smtClean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92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Pizza shop cashier</a:t>
            </a:r>
            <a:endParaRPr lang="en-US" sz="1600" dirty="0"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Hazard: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Violence (by a co-worker)</a:t>
            </a: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Injury: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Bumps and bruises caused by abusive co-worker</a:t>
            </a:r>
            <a:endParaRPr lang="en-US" sz="1600" dirty="0">
              <a:solidFill>
                <a:srgbClr val="1F396A"/>
              </a:solidFill>
              <a:latin typeface="Myriad Pro" pitchFamily="34" charset="0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Lindsey’s </a:t>
            </a:r>
            <a:r>
              <a:rPr lang="en-US" sz="3600" b="1" dirty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7"/>
            <a:ext cx="3752140" cy="48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6</a:t>
            </a:r>
            <a:endParaRPr lang="en-US" sz="2400" dirty="0" smtClean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0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Job:	</a:t>
            </a:r>
            <a:r>
              <a:rPr lang="en-US" sz="1600" dirty="0">
                <a:solidFill>
                  <a:srgbClr val="1F396A"/>
                </a:solidFill>
                <a:latin typeface="Myriad Pro" pitchFamily="34" charset="0"/>
              </a:rPr>
              <a:t>Smoothie shop worker</a:t>
            </a:r>
            <a:endParaRPr lang="en-US" sz="1600" dirty="0"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Hazard:	</a:t>
            </a:r>
            <a:r>
              <a:rPr lang="en-US" sz="1600" dirty="0">
                <a:solidFill>
                  <a:srgbClr val="1F396A"/>
                </a:solidFill>
                <a:latin typeface="Myriad Pro" pitchFamily="34" charset="0"/>
              </a:rPr>
              <a:t>Sexual harassment</a:t>
            </a:r>
            <a:endParaRPr lang="en-US" sz="1600" dirty="0" smtClean="0">
              <a:solidFill>
                <a:srgbClr val="1F396A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Injury:	</a:t>
            </a:r>
            <a:r>
              <a:rPr lang="en-US" sz="1600" dirty="0">
                <a:solidFill>
                  <a:srgbClr val="1F396A"/>
                </a:solidFill>
                <a:latin typeface="Myriad Pro" pitchFamily="34" charset="0"/>
              </a:rPr>
              <a:t>Emotional trauma</a:t>
            </a: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Anna’s </a:t>
            </a:r>
            <a:r>
              <a:rPr lang="en-US" sz="3600" b="1" dirty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7"/>
            <a:ext cx="3752139" cy="48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7</a:t>
            </a:r>
            <a:endParaRPr lang="en-US" sz="2400" dirty="0" smtClean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86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>
          <a:xfrm>
            <a:off x="1066800" y="1352550"/>
            <a:ext cx="7553325" cy="5010150"/>
          </a:xfrm>
          <a:custGeom>
            <a:avLst/>
            <a:gdLst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57625 w 7553325"/>
              <a:gd name="connsiteY4" fmla="*/ 65722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  <a:gd name="connsiteX0" fmla="*/ 0 w 7553325"/>
              <a:gd name="connsiteY0" fmla="*/ 4972050 h 5010150"/>
              <a:gd name="connsiteX1" fmla="*/ 0 w 7553325"/>
              <a:gd name="connsiteY1" fmla="*/ 0 h 5010150"/>
              <a:gd name="connsiteX2" fmla="*/ 7543800 w 7553325"/>
              <a:gd name="connsiteY2" fmla="*/ 9525 h 5010150"/>
              <a:gd name="connsiteX3" fmla="*/ 7553325 w 7553325"/>
              <a:gd name="connsiteY3" fmla="*/ 762000 h 5010150"/>
              <a:gd name="connsiteX4" fmla="*/ 3876675 w 7553325"/>
              <a:gd name="connsiteY4" fmla="*/ 714375 h 5010150"/>
              <a:gd name="connsiteX5" fmla="*/ 3876675 w 7553325"/>
              <a:gd name="connsiteY5" fmla="*/ 5010150 h 5010150"/>
              <a:gd name="connsiteX6" fmla="*/ 0 w 7553325"/>
              <a:gd name="connsiteY6" fmla="*/ 4972050 h 501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53325" h="5010150">
                <a:moveTo>
                  <a:pt x="0" y="4972050"/>
                </a:moveTo>
                <a:lnTo>
                  <a:pt x="0" y="0"/>
                </a:lnTo>
                <a:lnTo>
                  <a:pt x="7543800" y="9525"/>
                </a:lnTo>
                <a:lnTo>
                  <a:pt x="7553325" y="762000"/>
                </a:lnTo>
                <a:lnTo>
                  <a:pt x="3876675" y="714375"/>
                </a:lnTo>
                <a:lnTo>
                  <a:pt x="3876675" y="5010150"/>
                </a:lnTo>
                <a:lnTo>
                  <a:pt x="0" y="4972050"/>
                </a:lnTo>
                <a:close/>
              </a:path>
            </a:pathLst>
          </a:custGeom>
          <a:solidFill>
            <a:srgbClr val="1F39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82637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F0502D"/>
                </a:solidFill>
              </a:rPr>
              <a:t>Eliminating or Reducing Hazards</a:t>
            </a:r>
            <a:endParaRPr lang="en-US" sz="3200" dirty="0" smtClean="0">
              <a:solidFill>
                <a:schemeClr val="hlink"/>
              </a:solidFill>
              <a:latin typeface="+mj-lt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133600" y="5943600"/>
            <a:ext cx="518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5032375" y="2460368"/>
            <a:ext cx="3654424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36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736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Job:	</a:t>
            </a:r>
            <a:r>
              <a:rPr lang="en-US" sz="1600" dirty="0" smtClean="0">
                <a:solidFill>
                  <a:srgbClr val="1F396A"/>
                </a:solidFill>
                <a:latin typeface="Myriad Pro" pitchFamily="34" charset="0"/>
              </a:rPr>
              <a:t>Farm worker</a:t>
            </a:r>
            <a:endParaRPr lang="en-US" sz="1600" dirty="0"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Hazard:	</a:t>
            </a:r>
            <a:r>
              <a:rPr lang="en-US" sz="1600" dirty="0">
                <a:solidFill>
                  <a:srgbClr val="1F396A"/>
                </a:solidFill>
                <a:latin typeface="Myriad Pro" pitchFamily="34" charset="0"/>
              </a:rPr>
              <a:t>Unguarded, rotating bar on a tractor</a:t>
            </a:r>
            <a:endParaRPr lang="en-US" sz="1600" dirty="0" smtClean="0">
              <a:solidFill>
                <a:srgbClr val="1F396A"/>
              </a:solidFill>
              <a:latin typeface="Myriad Pro" pitchFamily="34" charset="0"/>
            </a:endParaRPr>
          </a:p>
          <a:p>
            <a:pPr marL="914400" indent="-914400">
              <a:spcAft>
                <a:spcPts val="1800"/>
              </a:spcAft>
            </a:pPr>
            <a:r>
              <a:rPr lang="en-US" sz="1600" b="1" dirty="0" smtClean="0">
                <a:solidFill>
                  <a:srgbClr val="F0502D"/>
                </a:solidFill>
                <a:latin typeface="+mj-lt"/>
              </a:rPr>
              <a:t>Injury:	</a:t>
            </a:r>
            <a:r>
              <a:rPr lang="en-US" sz="1600" dirty="0">
                <a:solidFill>
                  <a:srgbClr val="1F396A"/>
                </a:solidFill>
                <a:latin typeface="Myriad Pro" pitchFamily="34" charset="0"/>
              </a:rPr>
              <a:t>Severed arm, broken neck</a:t>
            </a:r>
          </a:p>
        </p:txBody>
      </p:sp>
      <p:sp>
        <p:nvSpPr>
          <p:cNvPr id="15" name="Freeform 14"/>
          <p:cNvSpPr/>
          <p:nvPr/>
        </p:nvSpPr>
        <p:spPr>
          <a:xfrm>
            <a:off x="628651" y="971550"/>
            <a:ext cx="7981950" cy="85725"/>
          </a:xfrm>
          <a:custGeom>
            <a:avLst/>
            <a:gdLst>
              <a:gd name="connsiteX0" fmla="*/ 0 w 8086725"/>
              <a:gd name="connsiteY0" fmla="*/ 9525 h 85725"/>
              <a:gd name="connsiteX1" fmla="*/ 8086725 w 8086725"/>
              <a:gd name="connsiteY1" fmla="*/ 0 h 85725"/>
              <a:gd name="connsiteX2" fmla="*/ 8086725 w 8086725"/>
              <a:gd name="connsiteY2" fmla="*/ 85725 h 85725"/>
              <a:gd name="connsiteX3" fmla="*/ 0 w 8086725"/>
              <a:gd name="connsiteY3" fmla="*/ 9525 h 8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86725" h="85725">
                <a:moveTo>
                  <a:pt x="0" y="9525"/>
                </a:moveTo>
                <a:lnTo>
                  <a:pt x="8086725" y="0"/>
                </a:lnTo>
                <a:lnTo>
                  <a:pt x="8086725" y="85725"/>
                </a:lnTo>
                <a:lnTo>
                  <a:pt x="0" y="9525"/>
                </a:lnTo>
                <a:close/>
              </a:path>
            </a:pathLst>
          </a:custGeom>
          <a:solidFill>
            <a:srgbClr val="1F396A"/>
          </a:solidFill>
          <a:ln>
            <a:solidFill>
              <a:srgbClr val="1F39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029200" y="1411069"/>
            <a:ext cx="3581401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Logan’s </a:t>
            </a:r>
            <a:r>
              <a:rPr lang="en-US" sz="3600" b="1" dirty="0">
                <a:solidFill>
                  <a:schemeClr val="bg1"/>
                </a:solidFill>
                <a:latin typeface="Felt Tip Roman" pitchFamily="2" charset="0"/>
                <a:ea typeface="+mj-ea"/>
                <a:cs typeface="+mj-cs"/>
              </a:rPr>
              <a:t>Story</a:t>
            </a:r>
          </a:p>
        </p:txBody>
      </p:sp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568" y="1422457"/>
            <a:ext cx="3752139" cy="4854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09360"/>
            <a:ext cx="685800" cy="42690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400" dirty="0">
                <a:latin typeface="+mn-lt"/>
              </a:rPr>
              <a:t>8</a:t>
            </a:r>
            <a:endParaRPr lang="en-US" sz="2400" dirty="0" smtClean="0"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6309360"/>
            <a:ext cx="1202952" cy="4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180</Words>
  <Application>Microsoft Office PowerPoint</Application>
  <PresentationFormat>On-screen Show (4:3)</PresentationFormat>
  <Paragraphs>109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Myriad Pro</vt:lpstr>
      <vt:lpstr>Calibri</vt:lpstr>
      <vt:lpstr>Felt Tip Roman</vt:lpstr>
      <vt:lpstr>Myriad Pro Light</vt:lpstr>
      <vt:lpstr>Office Theme</vt:lpstr>
      <vt:lpstr>PowerPoint Presentation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  <vt:lpstr>Eliminating or Reducing Hazards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Diane E. BUSH</cp:lastModifiedBy>
  <cp:revision>171</cp:revision>
  <dcterms:created xsi:type="dcterms:W3CDTF">2012-07-25T23:11:02Z</dcterms:created>
  <dcterms:modified xsi:type="dcterms:W3CDTF">2019-07-11T18:52:03Z</dcterms:modified>
</cp:coreProperties>
</file>