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970" r:id="rId2"/>
    <p:sldMasterId id="2147484060" r:id="rId3"/>
    <p:sldMasterId id="2147484078" r:id="rId4"/>
    <p:sldMasterId id="2147484114" r:id="rId5"/>
    <p:sldMasterId id="2147484168" r:id="rId6"/>
    <p:sldMasterId id="2147484186" r:id="rId7"/>
    <p:sldMasterId id="2147484204" r:id="rId8"/>
    <p:sldMasterId id="2147484222" r:id="rId9"/>
    <p:sldMasterId id="2147484242" r:id="rId10"/>
  </p:sldMasterIdLst>
  <p:notesMasterIdLst>
    <p:notesMasterId r:id="rId39"/>
  </p:notesMasterIdLst>
  <p:handoutMasterIdLst>
    <p:handoutMasterId r:id="rId40"/>
  </p:handoutMasterIdLst>
  <p:sldIdLst>
    <p:sldId id="274" r:id="rId11"/>
    <p:sldId id="325" r:id="rId12"/>
    <p:sldId id="309" r:id="rId13"/>
    <p:sldId id="287" r:id="rId14"/>
    <p:sldId id="301" r:id="rId15"/>
    <p:sldId id="326" r:id="rId16"/>
    <p:sldId id="327" r:id="rId17"/>
    <p:sldId id="329" r:id="rId18"/>
    <p:sldId id="349" r:id="rId19"/>
    <p:sldId id="328" r:id="rId20"/>
    <p:sldId id="331" r:id="rId21"/>
    <p:sldId id="350" r:id="rId22"/>
    <p:sldId id="351" r:id="rId23"/>
    <p:sldId id="353" r:id="rId24"/>
    <p:sldId id="352" r:id="rId25"/>
    <p:sldId id="354" r:id="rId26"/>
    <p:sldId id="355" r:id="rId27"/>
    <p:sldId id="356" r:id="rId28"/>
    <p:sldId id="357" r:id="rId29"/>
    <p:sldId id="358" r:id="rId30"/>
    <p:sldId id="359" r:id="rId31"/>
    <p:sldId id="360" r:id="rId32"/>
    <p:sldId id="361" r:id="rId33"/>
    <p:sldId id="362" r:id="rId34"/>
    <p:sldId id="345" r:id="rId35"/>
    <p:sldId id="346" r:id="rId36"/>
    <p:sldId id="347" r:id="rId37"/>
    <p:sldId id="34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60">
          <p15:clr>
            <a:srgbClr val="A4A3A4"/>
          </p15:clr>
        </p15:guide>
        <p15:guide id="2" pos="57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a:srgbClr val="FFFFFF"/>
    <a:srgbClr val="53626F"/>
    <a:srgbClr val="003262"/>
    <a:srgbClr val="00B0DA"/>
    <a:srgbClr val="2D637F"/>
    <a:srgbClr val="E09E19"/>
    <a:srgbClr val="9DAD33"/>
    <a:srgbClr val="6C3302"/>
    <a:srgbClr val="584F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52" autoAdjust="0"/>
    <p:restoredTop sz="95691" autoAdjust="0"/>
  </p:normalViewPr>
  <p:slideViewPr>
    <p:cSldViewPr snapToGrid="0" snapToObjects="1">
      <p:cViewPr varScale="1">
        <p:scale>
          <a:sx n="98" d="100"/>
          <a:sy n="98" d="100"/>
        </p:scale>
        <p:origin x="-108" y="-204"/>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t>8/20/2019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t>‹#›</a:t>
            </a:fld>
            <a:endParaRPr lang="en-US"/>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t>8/20/2019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t>‹#›</a:t>
            </a:fld>
            <a:endParaRPr lang="en-US"/>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a:t>
            </a:fld>
            <a:endParaRPr lang="en-US"/>
          </a:p>
        </p:txBody>
      </p:sp>
    </p:spTree>
    <p:extLst>
      <p:ext uri="{BB962C8B-B14F-4D97-AF65-F5344CB8AC3E}">
        <p14:creationId xmlns:p14="http://schemas.microsoft.com/office/powerpoint/2010/main" val="3480609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11</a:t>
            </a:fld>
            <a:endParaRPr lang="en-US"/>
          </a:p>
        </p:txBody>
      </p:sp>
    </p:spTree>
    <p:extLst>
      <p:ext uri="{BB962C8B-B14F-4D97-AF65-F5344CB8AC3E}">
        <p14:creationId xmlns:p14="http://schemas.microsoft.com/office/powerpoint/2010/main" val="390928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25</a:t>
            </a:fld>
            <a:endParaRPr lang="en-US"/>
          </a:p>
        </p:txBody>
      </p:sp>
    </p:spTree>
    <p:extLst>
      <p:ext uri="{BB962C8B-B14F-4D97-AF65-F5344CB8AC3E}">
        <p14:creationId xmlns:p14="http://schemas.microsoft.com/office/powerpoint/2010/main" val="2938967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26</a:t>
            </a:fld>
            <a:endParaRPr lang="en-US"/>
          </a:p>
        </p:txBody>
      </p:sp>
    </p:spTree>
    <p:extLst>
      <p:ext uri="{BB962C8B-B14F-4D97-AF65-F5344CB8AC3E}">
        <p14:creationId xmlns:p14="http://schemas.microsoft.com/office/powerpoint/2010/main" val="43151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27</a:t>
            </a:fld>
            <a:endParaRPr lang="en-US"/>
          </a:p>
        </p:txBody>
      </p:sp>
    </p:spTree>
    <p:extLst>
      <p:ext uri="{BB962C8B-B14F-4D97-AF65-F5344CB8AC3E}">
        <p14:creationId xmlns:p14="http://schemas.microsoft.com/office/powerpoint/2010/main" val="265361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28</a:t>
            </a:fld>
            <a:endParaRPr lang="en-US"/>
          </a:p>
        </p:txBody>
      </p:sp>
    </p:spTree>
    <p:extLst>
      <p:ext uri="{BB962C8B-B14F-4D97-AF65-F5344CB8AC3E}">
        <p14:creationId xmlns:p14="http://schemas.microsoft.com/office/powerpoint/2010/main" val="131108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3</a:t>
            </a:fld>
            <a:endParaRPr lang="en-US"/>
          </a:p>
        </p:txBody>
      </p:sp>
    </p:spTree>
    <p:extLst>
      <p:ext uri="{BB962C8B-B14F-4D97-AF65-F5344CB8AC3E}">
        <p14:creationId xmlns:p14="http://schemas.microsoft.com/office/powerpoint/2010/main" val="3954208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4</a:t>
            </a:fld>
            <a:endParaRPr lang="en-US"/>
          </a:p>
        </p:txBody>
      </p:sp>
    </p:spTree>
    <p:extLst>
      <p:ext uri="{BB962C8B-B14F-4D97-AF65-F5344CB8AC3E}">
        <p14:creationId xmlns:p14="http://schemas.microsoft.com/office/powerpoint/2010/main" val="348060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4B7DBC5-2A13-CA47-B9EE-6017A92B6B18}" type="slidenum">
              <a:rPr lang="en-US" smtClean="0"/>
              <a:t>5</a:t>
            </a:fld>
            <a:endParaRPr lang="en-US"/>
          </a:p>
        </p:txBody>
      </p:sp>
    </p:spTree>
    <p:extLst>
      <p:ext uri="{BB962C8B-B14F-4D97-AF65-F5344CB8AC3E}">
        <p14:creationId xmlns:p14="http://schemas.microsoft.com/office/powerpoint/2010/main" val="1997014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4B7DBC5-2A13-CA47-B9EE-6017A92B6B18}" type="slidenum">
              <a:rPr lang="en-US" smtClean="0"/>
              <a:t>6</a:t>
            </a:fld>
            <a:endParaRPr lang="en-US"/>
          </a:p>
        </p:txBody>
      </p:sp>
    </p:spTree>
    <p:extLst>
      <p:ext uri="{BB962C8B-B14F-4D97-AF65-F5344CB8AC3E}">
        <p14:creationId xmlns:p14="http://schemas.microsoft.com/office/powerpoint/2010/main" val="328679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7</a:t>
            </a:fld>
            <a:endParaRPr lang="en-US"/>
          </a:p>
        </p:txBody>
      </p:sp>
    </p:spTree>
    <p:extLst>
      <p:ext uri="{BB962C8B-B14F-4D97-AF65-F5344CB8AC3E}">
        <p14:creationId xmlns:p14="http://schemas.microsoft.com/office/powerpoint/2010/main" val="392733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4B7DBC5-2A13-CA47-B9EE-6017A92B6B18}" type="slidenum">
              <a:rPr lang="en-US" smtClean="0"/>
              <a:t>8</a:t>
            </a:fld>
            <a:endParaRPr lang="en-US"/>
          </a:p>
        </p:txBody>
      </p:sp>
    </p:spTree>
    <p:extLst>
      <p:ext uri="{BB962C8B-B14F-4D97-AF65-F5344CB8AC3E}">
        <p14:creationId xmlns:p14="http://schemas.microsoft.com/office/powerpoint/2010/main" val="1388132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84B7DBC5-2A13-CA47-B9EE-6017A92B6B18}" type="slidenum">
              <a:rPr lang="en-US" smtClean="0"/>
              <a:t>9</a:t>
            </a:fld>
            <a:endParaRPr lang="en-US"/>
          </a:p>
        </p:txBody>
      </p:sp>
    </p:spTree>
    <p:extLst>
      <p:ext uri="{BB962C8B-B14F-4D97-AF65-F5344CB8AC3E}">
        <p14:creationId xmlns:p14="http://schemas.microsoft.com/office/powerpoint/2010/main" val="61616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7DBC5-2A13-CA47-B9EE-6017A92B6B18}" type="slidenum">
              <a:rPr lang="en-US" smtClean="0"/>
              <a:t>10</a:t>
            </a:fld>
            <a:endParaRPr lang="en-US"/>
          </a:p>
        </p:txBody>
      </p:sp>
    </p:spTree>
    <p:extLst>
      <p:ext uri="{BB962C8B-B14F-4D97-AF65-F5344CB8AC3E}">
        <p14:creationId xmlns:p14="http://schemas.microsoft.com/office/powerpoint/2010/main" val="26879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3138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1483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8757950"/>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091248"/>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96695175"/>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0997417"/>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78112096"/>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40643455"/>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0273615"/>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87895201"/>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6615846"/>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12392398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526392"/>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1933135"/>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6516080"/>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985524938"/>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9420118"/>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768691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255252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9739340"/>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62357225"/>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37861373"/>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396768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58047646"/>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8763919"/>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1396043"/>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110779"/>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32486833"/>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9959422"/>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637854220"/>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1941935"/>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4048008"/>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994267796"/>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25589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6011872"/>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5035749"/>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5238963"/>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9329317"/>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1152728"/>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82851430"/>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7732875"/>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5750100"/>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86843530"/>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3767559"/>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3794395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683856"/>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580873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965643444"/>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3911276"/>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4226143"/>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998583437"/>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1020895"/>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6307247"/>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97303"/>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0221166"/>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969881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4096732"/>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966203270"/>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6903742"/>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281381"/>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54397023"/>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8314741"/>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37398058"/>
      </p:ext>
    </p:extLst>
  </p:cSld>
  <p:clrMapOvr>
    <a:masterClrMapping/>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7934027"/>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888774190"/>
      </p:ext>
    </p:extLst>
  </p:cSld>
  <p:clrMapOvr>
    <a:masterClrMapping/>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331126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62953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541390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2894556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249810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6" name="Picture 5" descr="bgrd_ppt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userDrawn="1"/>
        </p:nvSpPr>
        <p:spPr>
          <a:xfrm>
            <a:off x="685800" y="1534695"/>
            <a:ext cx="7772400" cy="199657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cap="none">
                <a:solidFill>
                  <a:srgbClr val="003262"/>
                </a:solidFill>
                <a:latin typeface="FreightSans Pro Semibold"/>
                <a:ea typeface="+mj-ea"/>
                <a:cs typeface="FreightSans Pro Semibold"/>
              </a:defRPr>
            </a:lvl1pPr>
          </a:lstStyle>
          <a:p>
            <a:endParaRPr lang="en-US" sz="5500" b="1" dirty="0">
              <a:latin typeface="Lucida Grande"/>
              <a:cs typeface="Lucida Grande"/>
            </a:endParaRPr>
          </a:p>
        </p:txBody>
      </p:sp>
      <p:sp>
        <p:nvSpPr>
          <p:cNvPr id="13"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003262"/>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4" name="Title 1"/>
          <p:cNvSpPr>
            <a:spLocks noGrp="1"/>
          </p:cNvSpPr>
          <p:nvPr>
            <p:ph type="title"/>
          </p:nvPr>
        </p:nvSpPr>
        <p:spPr>
          <a:xfrm>
            <a:off x="685800" y="1450102"/>
            <a:ext cx="7662333" cy="1870111"/>
          </a:xfrm>
        </p:spPr>
        <p:txBody>
          <a:bodyPr/>
          <a:lstStyle>
            <a:lvl1pPr>
              <a:defRPr b="1"/>
            </a:lvl1pPr>
          </a:lstStyle>
          <a:p>
            <a:r>
              <a:rPr lang="en-US" dirty="0" smtClean="0"/>
              <a:t>Click to edit Master title style</a:t>
            </a:r>
            <a:endParaRPr lang="en-US" dirty="0"/>
          </a:p>
        </p:txBody>
      </p:sp>
      <p:pic>
        <p:nvPicPr>
          <p:cNvPr id="15" name="Picture 14" descr="UC Berkeley Primary Logo_Berkeley 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3669351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969476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584366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055524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2442081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630920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73523925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796442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4587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567392676"/>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14496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userDrawn="1"/>
        </p:nvSpPr>
        <p:spPr>
          <a:xfrm>
            <a:off x="685800" y="1534695"/>
            <a:ext cx="7772400" cy="199657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cap="none">
                <a:solidFill>
                  <a:srgbClr val="003262"/>
                </a:solidFill>
                <a:latin typeface="FreightSans Pro Semibold"/>
                <a:ea typeface="+mj-ea"/>
                <a:cs typeface="FreightSans Pro Semibold"/>
              </a:defRPr>
            </a:lvl1pPr>
          </a:lstStyle>
          <a:p>
            <a:endParaRPr lang="en-US" sz="5500" b="1" dirty="0">
              <a:latin typeface="Lucida Grande"/>
              <a:cs typeface="Lucida Grande"/>
            </a:endParaRPr>
          </a:p>
        </p:txBody>
      </p:sp>
      <p:sp>
        <p:nvSpPr>
          <p:cNvPr id="11"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0D0D0D"/>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2" name="Title 1"/>
          <p:cNvSpPr>
            <a:spLocks noGrp="1"/>
          </p:cNvSpPr>
          <p:nvPr>
            <p:ph type="title"/>
          </p:nvPr>
        </p:nvSpPr>
        <p:spPr>
          <a:xfrm>
            <a:off x="685800" y="1450102"/>
            <a:ext cx="7662333" cy="1870111"/>
          </a:xfrm>
        </p:spPr>
        <p:txBody>
          <a:bodyPr/>
          <a:lstStyle>
            <a:lvl1pPr>
              <a:defRPr b="1">
                <a:solidFill>
                  <a:srgbClr val="0D0D0D"/>
                </a:solidFill>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0" cy="413653"/>
          </a:xfrm>
          <a:prstGeom prst="rect">
            <a:avLst/>
          </a:prstGeom>
        </p:spPr>
      </p:pic>
    </p:spTree>
    <p:extLst>
      <p:ext uri="{BB962C8B-B14F-4D97-AF65-F5344CB8AC3E}">
        <p14:creationId xmlns:p14="http://schemas.microsoft.com/office/powerpoint/2010/main" val="895394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6123455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741667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325734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1398813"/>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0770440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8318078"/>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9233687"/>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33847464"/>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9369391"/>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54512558"/>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6" name="Picture 5" descr="bgrd_ppt4.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userDrawn="1"/>
        </p:nvSpPr>
        <p:spPr>
          <a:xfrm>
            <a:off x="685800" y="824332"/>
            <a:ext cx="7553325" cy="2723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endParaRPr lang="en-US" b="1" dirty="0"/>
          </a:p>
        </p:txBody>
      </p:sp>
      <p:sp>
        <p:nvSpPr>
          <p:cNvPr id="9"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003262"/>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itle 1"/>
          <p:cNvSpPr>
            <a:spLocks noGrp="1"/>
          </p:cNvSpPr>
          <p:nvPr>
            <p:ph type="title"/>
          </p:nvPr>
        </p:nvSpPr>
        <p:spPr>
          <a:xfrm>
            <a:off x="685800" y="1450102"/>
            <a:ext cx="7662333" cy="1870111"/>
          </a:xfrm>
        </p:spPr>
        <p:txBody>
          <a:bodyPr/>
          <a:lstStyle>
            <a:lvl1pPr>
              <a:defRPr b="1"/>
            </a:lvl1pPr>
          </a:lstStyle>
          <a:p>
            <a:r>
              <a:rPr lang="en-US" dirty="0" smtClean="0"/>
              <a:t>Click to edit Master title style</a:t>
            </a:r>
            <a:endParaRPr lang="en-US" dirty="0"/>
          </a:p>
        </p:txBody>
      </p:sp>
      <p:pic>
        <p:nvPicPr>
          <p:cNvPr id="11" name="Picture 10" descr="UC Berkeley Primary Logo_Berkeley 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4127966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2264668"/>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1054185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678620"/>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8947746"/>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927263103"/>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9031258"/>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337025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3194967"/>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834848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172449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pic>
        <p:nvPicPr>
          <p:cNvPr id="6" name="Picture 5" descr="bgrd_ppt8.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userDrawn="1"/>
        </p:nvSpPr>
        <p:spPr>
          <a:xfrm>
            <a:off x="685800" y="824332"/>
            <a:ext cx="7553325" cy="2723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endParaRPr lang="en-US" b="1" dirty="0">
              <a:solidFill>
                <a:srgbClr val="FFFFFF"/>
              </a:solidFill>
            </a:endParaRPr>
          </a:p>
        </p:txBody>
      </p:sp>
      <p:sp>
        <p:nvSpPr>
          <p:cNvPr id="10"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FFFFFF"/>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1" name="Title 1"/>
          <p:cNvSpPr>
            <a:spLocks noGrp="1"/>
          </p:cNvSpPr>
          <p:nvPr>
            <p:ph type="title"/>
          </p:nvPr>
        </p:nvSpPr>
        <p:spPr>
          <a:xfrm>
            <a:off x="685800" y="1450102"/>
            <a:ext cx="7662333" cy="1870111"/>
          </a:xfrm>
        </p:spPr>
        <p:txBody>
          <a:bodyPr/>
          <a:lstStyle>
            <a:lvl1pPr>
              <a:defRPr b="1">
                <a:solidFill>
                  <a:srgbClr val="FFFFFF"/>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0" cy="413653"/>
          </a:xfrm>
          <a:prstGeom prst="rect">
            <a:avLst/>
          </a:prstGeom>
        </p:spPr>
      </p:pic>
    </p:spTree>
    <p:extLst>
      <p:ext uri="{BB962C8B-B14F-4D97-AF65-F5344CB8AC3E}">
        <p14:creationId xmlns:p14="http://schemas.microsoft.com/office/powerpoint/2010/main" val="1889913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57068595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560122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3254885"/>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68860801"/>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4967070"/>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0537763"/>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4470909"/>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63197259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0913241"/>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477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userDrawn="1"/>
        </p:nvSpPr>
        <p:spPr>
          <a:xfrm>
            <a:off x="685800" y="824332"/>
            <a:ext cx="7553325" cy="2723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endParaRPr lang="en-US" b="1" dirty="0">
              <a:solidFill>
                <a:schemeClr val="bg1"/>
              </a:solidFill>
            </a:endParaRPr>
          </a:p>
        </p:txBody>
      </p:sp>
      <p:sp>
        <p:nvSpPr>
          <p:cNvPr id="9"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FFFFFF"/>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itle 1"/>
          <p:cNvSpPr>
            <a:spLocks noGrp="1"/>
          </p:cNvSpPr>
          <p:nvPr>
            <p:ph type="title"/>
          </p:nvPr>
        </p:nvSpPr>
        <p:spPr>
          <a:xfrm>
            <a:off x="685800" y="1450102"/>
            <a:ext cx="7662333" cy="1870111"/>
          </a:xfrm>
        </p:spPr>
        <p:txBody>
          <a:bodyPr/>
          <a:lstStyle>
            <a:lvl1pPr>
              <a:defRPr b="1">
                <a:solidFill>
                  <a:srgbClr val="FFFFFF"/>
                </a:solidFill>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0" cy="413653"/>
          </a:xfrm>
          <a:prstGeom prst="rect">
            <a:avLst/>
          </a:prstGeom>
        </p:spPr>
      </p:pic>
    </p:spTree>
    <p:extLst>
      <p:ext uri="{BB962C8B-B14F-4D97-AF65-F5344CB8AC3E}">
        <p14:creationId xmlns:p14="http://schemas.microsoft.com/office/powerpoint/2010/main" val="356945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6" name="Picture 5" descr="bgrd_ppt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p:cNvSpPr txBox="1">
            <a:spLocks/>
          </p:cNvSpPr>
          <p:nvPr userDrawn="1"/>
        </p:nvSpPr>
        <p:spPr>
          <a:xfrm>
            <a:off x="685800" y="1534695"/>
            <a:ext cx="7772400" cy="1996573"/>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cap="none">
                <a:solidFill>
                  <a:srgbClr val="003262"/>
                </a:solidFill>
                <a:latin typeface="FreightSans Pro Semibold"/>
                <a:ea typeface="+mj-ea"/>
                <a:cs typeface="FreightSans Pro Semibold"/>
              </a:defRPr>
            </a:lvl1pPr>
          </a:lstStyle>
          <a:p>
            <a:endParaRPr lang="en-US" sz="5500" b="1" dirty="0">
              <a:latin typeface="Lucida Grande"/>
              <a:cs typeface="Lucida Grande"/>
            </a:endParaRPr>
          </a:p>
        </p:txBody>
      </p:sp>
      <p:sp>
        <p:nvSpPr>
          <p:cNvPr id="13"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003262"/>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4" name="Title 1"/>
          <p:cNvSpPr>
            <a:spLocks noGrp="1"/>
          </p:cNvSpPr>
          <p:nvPr>
            <p:ph type="title"/>
          </p:nvPr>
        </p:nvSpPr>
        <p:spPr>
          <a:xfrm>
            <a:off x="685800" y="1450102"/>
            <a:ext cx="7662333" cy="1870111"/>
          </a:xfrm>
        </p:spPr>
        <p:txBody>
          <a:bodyPr/>
          <a:lstStyle>
            <a:lvl1pPr>
              <a:defRPr b="1"/>
            </a:lvl1pPr>
          </a:lstStyle>
          <a:p>
            <a:r>
              <a:rPr lang="en-US" dirty="0" smtClean="0"/>
              <a:t>Click to edit Master title style</a:t>
            </a:r>
            <a:endParaRPr lang="en-US" dirty="0"/>
          </a:p>
        </p:txBody>
      </p:sp>
      <p:pic>
        <p:nvPicPr>
          <p:cNvPr id="15" name="Picture 14" descr="UC Berkeley Primary Logo_Berkeley 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346189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59172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22222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126292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18208610"/>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5135281"/>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715321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633931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077433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682056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pic>
        <p:nvPicPr>
          <p:cNvPr id="6" name="Picture 5" descr="bgrd_ppt9.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userDrawn="1"/>
        </p:nvSpPr>
        <p:spPr>
          <a:xfrm>
            <a:off x="685800" y="824332"/>
            <a:ext cx="7553325" cy="2723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5000" b="0" i="0" kern="1200">
                <a:solidFill>
                  <a:srgbClr val="003262"/>
                </a:solidFill>
                <a:latin typeface="Lucida Grande"/>
                <a:ea typeface="+mj-ea"/>
                <a:cs typeface="Lucida Grande"/>
              </a:defRPr>
            </a:lvl1pPr>
          </a:lstStyle>
          <a:p>
            <a:endParaRPr lang="en-US" b="1" dirty="0"/>
          </a:p>
        </p:txBody>
      </p:sp>
      <p:sp>
        <p:nvSpPr>
          <p:cNvPr id="10" name="Subtitle 2"/>
          <p:cNvSpPr>
            <a:spLocks noGrp="1"/>
          </p:cNvSpPr>
          <p:nvPr>
            <p:ph type="subTitle" idx="10"/>
          </p:nvPr>
        </p:nvSpPr>
        <p:spPr>
          <a:xfrm>
            <a:off x="685800" y="3320213"/>
            <a:ext cx="6400800" cy="1113590"/>
          </a:xfrm>
          <a:prstGeom prst="rect">
            <a:avLst/>
          </a:prstGeom>
        </p:spPr>
        <p:txBody>
          <a:bodyPr/>
          <a:lstStyle>
            <a:lvl1pPr marL="0" indent="0" algn="l">
              <a:buNone/>
              <a:defRPr b="0" i="0">
                <a:solidFill>
                  <a:srgbClr val="003262"/>
                </a:solidFill>
                <a:latin typeface="FreightSans Pro Semibold"/>
                <a:cs typeface="FreightSans Pro Semi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1" name="Title 1"/>
          <p:cNvSpPr>
            <a:spLocks noGrp="1"/>
          </p:cNvSpPr>
          <p:nvPr>
            <p:ph type="title"/>
          </p:nvPr>
        </p:nvSpPr>
        <p:spPr>
          <a:xfrm>
            <a:off x="685800" y="1450102"/>
            <a:ext cx="7662333" cy="1870111"/>
          </a:xfrm>
        </p:spPr>
        <p:txBody>
          <a:bodyPr/>
          <a:lstStyle>
            <a:lvl1pPr>
              <a:defRPr b="1"/>
            </a:lvl1pPr>
          </a:lstStyle>
          <a:p>
            <a:r>
              <a:rPr lang="en-US" dirty="0" smtClean="0"/>
              <a:t>Click to edit Master title style</a:t>
            </a:r>
            <a:endParaRPr lang="en-US" dirty="0"/>
          </a:p>
        </p:txBody>
      </p:sp>
      <p:pic>
        <p:nvPicPr>
          <p:cNvPr id="12" name="Picture 11" descr="UC Berkeley Primary Logo_Berkeley 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8451868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949140689"/>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2559864"/>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459419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41714889"/>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3028398"/>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2909803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5375558"/>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1668818190"/>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631197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791687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71845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886690091"/>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2255961"/>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7283895"/>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1597862"/>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244890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0840277"/>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135610506"/>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5482682"/>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489153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6522357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2051"/>
            <a:ext cx="7464425" cy="1143000"/>
          </a:xfrm>
          <a:prstGeom prst="rect">
            <a:avLst/>
          </a:prstGeom>
        </p:spPr>
        <p:txBody>
          <a:bodyPr>
            <a:normAutofit/>
          </a:bodyPr>
          <a:lstStyle>
            <a:lvl1pPr>
              <a:defRPr sz="4200" b="1"/>
            </a:lvl1pPr>
          </a:lstStyle>
          <a:p>
            <a:r>
              <a:rPr lang="en-US" dirty="0" smtClean="0"/>
              <a:t>Click to edit Master</a:t>
            </a:r>
            <a:endParaRPr lang="en-US" dirty="0"/>
          </a:p>
        </p:txBody>
      </p:sp>
      <p:sp>
        <p:nvSpPr>
          <p:cNvPr id="3" name="Content Placeholder 2"/>
          <p:cNvSpPr>
            <a:spLocks noGrp="1"/>
          </p:cNvSpPr>
          <p:nvPr>
            <p:ph sz="half" idx="1"/>
          </p:nvPr>
        </p:nvSpPr>
        <p:spPr>
          <a:xfrm>
            <a:off x="457200" y="2097755"/>
            <a:ext cx="3717925" cy="2823496"/>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sz="half" idx="10"/>
          </p:nvPr>
        </p:nvSpPr>
        <p:spPr>
          <a:xfrm>
            <a:off x="4175125" y="2097754"/>
            <a:ext cx="3746500" cy="2823497"/>
          </a:xfrm>
          <a:prstGeom prst="rect">
            <a:avLst/>
          </a:prstGeom>
        </p:spPr>
        <p:txBody>
          <a:bodyPr/>
          <a:lstStyle>
            <a:lvl1pPr>
              <a:defRPr sz="2200">
                <a:solidFill>
                  <a:srgbClr val="2D637F"/>
                </a:solidFill>
              </a:defRPr>
            </a:lvl1pPr>
            <a:lvl2pPr>
              <a:defRPr sz="2000">
                <a:solidFill>
                  <a:srgbClr val="2D637F"/>
                </a:solidFill>
              </a:defRPr>
            </a:lvl2pPr>
            <a:lvl3pPr>
              <a:defRPr sz="1800">
                <a:solidFill>
                  <a:srgbClr val="2D637F"/>
                </a:solidFill>
              </a:defRPr>
            </a:lvl3pPr>
            <a:lvl4pPr>
              <a:defRPr sz="1600">
                <a:solidFill>
                  <a:srgbClr val="2D637F"/>
                </a:solidFill>
              </a:defRPr>
            </a:lvl4pPr>
            <a:lvl5pPr>
              <a:defRPr sz="1400">
                <a:solidFill>
                  <a:srgbClr val="2D637F"/>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566057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7925252"/>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7897939"/>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125674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3330917593"/>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1103560"/>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7779165"/>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601131077"/>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2926823"/>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6038915"/>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151341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image" Target="../media/image1.emf"/><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theme" Target="../theme/theme10.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3.emf"/><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image" Target="../media/image2.emf"/><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image" Target="../media/image3.emf"/><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2.emf"/><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1.e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3.emf"/><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2.em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theme" Target="../theme/theme4.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3.emf"/><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2.emf"/><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emf"/><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image" Target="../media/image3.emf"/><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2.emf"/><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emf"/><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6.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image" Target="../media/image3.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2.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image" Target="../media/image1.emf"/><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theme" Target="../theme/theme7.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3.emf"/><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2.emf"/><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image" Target="../media/image1.em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theme" Target="../theme/theme8.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image" Target="../media/image3.emf"/><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image" Target="../media/image2.emf"/><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image" Target="../media/image1.emf"/><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9.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image" Target="../media/image3.emf"/><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image" Target="../media/image2.emf"/><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68" y="5307263"/>
            <a:ext cx="184666" cy="369332"/>
          </a:xfrm>
          <a:prstGeom prst="rect">
            <a:avLst/>
          </a:prstGeom>
          <a:noFill/>
        </p:spPr>
        <p:txBody>
          <a:bodyPr wrap="none" rtlCol="0">
            <a:spAutoFit/>
          </a:bodyPr>
          <a:lstStyle/>
          <a:p>
            <a:endParaRPr lang="en-US" dirty="0"/>
          </a:p>
        </p:txBody>
      </p:sp>
      <p:sp>
        <p:nvSpPr>
          <p:cNvPr id="8" name="Title Placeholder 1"/>
          <p:cNvSpPr>
            <a:spLocks noGrp="1"/>
          </p:cNvSpPr>
          <p:nvPr>
            <p:ph type="title"/>
          </p:nvPr>
        </p:nvSpPr>
        <p:spPr>
          <a:xfrm>
            <a:off x="457200" y="525956"/>
            <a:ext cx="8229600" cy="1143000"/>
          </a:xfrm>
          <a:prstGeom prst="rect">
            <a:avLst/>
          </a:prstGeom>
        </p:spPr>
        <p:txBody>
          <a:bodyPr vert="horz" lIns="91440" tIns="45720" rIns="91440" bIns="45720" rtlCol="0" anchor="ctr">
            <a:normAutofit/>
          </a:bodyPr>
          <a:lstStyle/>
          <a:p>
            <a:r>
              <a:rPr lang="en-US" dirty="0" smtClean="0"/>
              <a:t>Project Title</a:t>
            </a:r>
            <a:endParaRPr lang="en-US"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smtClean="0"/>
              <a:t>Lorem</a:t>
            </a:r>
            <a:r>
              <a:rPr lang="en-US" dirty="0" smtClean="0"/>
              <a:t> </a:t>
            </a:r>
            <a:r>
              <a:rPr lang="en-US" dirty="0" err="1" smtClean="0"/>
              <a:t>Ipsum</a:t>
            </a:r>
            <a:endParaRPr lang="en-US" dirty="0" smtClean="0"/>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2"/>
          <a:stretch>
            <a:fillRect/>
          </a:stretch>
        </p:blipFill>
        <p:spPr>
          <a:xfrm>
            <a:off x="6274508" y="0"/>
            <a:ext cx="2869492" cy="2379579"/>
          </a:xfrm>
          <a:prstGeom prst="rect">
            <a:avLst/>
          </a:prstGeom>
        </p:spPr>
      </p:pic>
      <p:pic>
        <p:nvPicPr>
          <p:cNvPr id="11" name="Picture 10"/>
          <p:cNvPicPr>
            <a:picLocks noChangeAspect="1"/>
          </p:cNvPicPr>
          <p:nvPr userDrawn="1"/>
        </p:nvPicPr>
        <p:blipFill>
          <a:blip r:embed="rId13"/>
          <a:stretch>
            <a:fillRect/>
          </a:stretch>
        </p:blipFill>
        <p:spPr>
          <a:xfrm>
            <a:off x="369048" y="6019295"/>
            <a:ext cx="1745673" cy="533400"/>
          </a:xfrm>
          <a:prstGeom prst="rect">
            <a:avLst/>
          </a:prstGeom>
        </p:spPr>
      </p:pic>
      <p:pic>
        <p:nvPicPr>
          <p:cNvPr id="10" name="Picture 9" descr="UC Berkeley Primary Logo_Berkeley Blue.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76" r:id="rId1"/>
    <p:sldLayoutId id="2147483682" r:id="rId2"/>
    <p:sldLayoutId id="2147483683" r:id="rId3"/>
    <p:sldLayoutId id="2147483684" r:id="rId4"/>
    <p:sldLayoutId id="2147483686" r:id="rId5"/>
    <p:sldLayoutId id="2147483687" r:id="rId6"/>
    <p:sldLayoutId id="2147483688" r:id="rId7"/>
    <p:sldLayoutId id="2147483897" r:id="rId8"/>
    <p:sldLayoutId id="2147483706" r:id="rId9"/>
    <p:sldLayoutId id="2147483915" r:id="rId10"/>
  </p:sldLayoutIdLst>
  <p:hf hdr="0" ftr="0" dt="0"/>
  <p:txStyles>
    <p:titleStyle>
      <a:lvl1pPr algn="l" defTabSz="457200" rtl="0" eaLnBrk="1" latinLnBrk="0" hangingPunct="1">
        <a:spcBef>
          <a:spcPct val="0"/>
        </a:spcBef>
        <a:buNone/>
        <a:defRPr sz="5000" b="0" i="0" kern="1200">
          <a:solidFill>
            <a:srgbClr val="003262"/>
          </a:solidFill>
          <a:latin typeface="Lucida Grande"/>
          <a:ea typeface="+mj-ea"/>
          <a:cs typeface="Lucida Grande"/>
        </a:defRPr>
      </a:lvl1pPr>
    </p:titleStyle>
    <p:body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310238961"/>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 id="2147484254" r:id="rId12"/>
    <p:sldLayoutId id="2147484255" r:id="rId13"/>
    <p:sldLayoutId id="2147484256" r:id="rId14"/>
    <p:sldLayoutId id="2147484257" r:id="rId15"/>
    <p:sldLayoutId id="2147484258"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1860955145"/>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309472943"/>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 id="2147484074" r:id="rId14"/>
    <p:sldLayoutId id="2147484075" r:id="rId15"/>
    <p:sldLayoutId id="2147484076"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22"/>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23"/>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709509555"/>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 id="2147484091" r:id="rId13"/>
    <p:sldLayoutId id="2147484092" r:id="rId14"/>
    <p:sldLayoutId id="2147484093" r:id="rId15"/>
    <p:sldLayoutId id="2147484094" r:id="rId16"/>
    <p:sldLayoutId id="2147484095" r:id="rId17"/>
    <p:sldLayoutId id="2147484241" r:id="rId18"/>
    <p:sldLayoutId id="2147484005" r:id="rId19"/>
    <p:sldLayoutId id="2147483830" r:id="rId20"/>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98758465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091325420"/>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168950999"/>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1956540888"/>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8/20/2019</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
        <p:nvSpPr>
          <p:cNvPr id="18" name="TextBox 17"/>
          <p:cNvSpPr txBox="1"/>
          <p:nvPr userDrawn="1"/>
        </p:nvSpPr>
        <p:spPr>
          <a:xfrm>
            <a:off x="267368" y="5307263"/>
            <a:ext cx="184666" cy="369332"/>
          </a:xfrm>
          <a:prstGeom prst="rect">
            <a:avLst/>
          </a:prstGeom>
          <a:noFill/>
        </p:spPr>
        <p:txBody>
          <a:bodyPr wrap="none" rtlCol="0">
            <a:spAutoFit/>
          </a:bodyPr>
          <a:lstStyle/>
          <a:p>
            <a:endParaRPr lang="en-US" dirty="0"/>
          </a:p>
        </p:txBody>
      </p:sp>
      <p:pic>
        <p:nvPicPr>
          <p:cNvPr id="19" name="Picture 18"/>
          <p:cNvPicPr>
            <a:picLocks noChangeAspect="1"/>
          </p:cNvPicPr>
          <p:nvPr userDrawn="1"/>
        </p:nvPicPr>
        <p:blipFill>
          <a:blip r:embed="rId18"/>
          <a:stretch>
            <a:fillRect/>
          </a:stretch>
        </p:blipFill>
        <p:spPr>
          <a:xfrm>
            <a:off x="6274508" y="0"/>
            <a:ext cx="2869492" cy="2379579"/>
          </a:xfrm>
          <a:prstGeom prst="rect">
            <a:avLst/>
          </a:prstGeom>
        </p:spPr>
      </p:pic>
      <p:pic>
        <p:nvPicPr>
          <p:cNvPr id="20" name="Picture 19"/>
          <p:cNvPicPr>
            <a:picLocks noChangeAspect="1"/>
          </p:cNvPicPr>
          <p:nvPr userDrawn="1"/>
        </p:nvPicPr>
        <p:blipFill>
          <a:blip r:embed="rId19"/>
          <a:stretch>
            <a:fillRect/>
          </a:stretch>
        </p:blipFill>
        <p:spPr>
          <a:xfrm>
            <a:off x="369048" y="6019295"/>
            <a:ext cx="1745673" cy="533400"/>
          </a:xfrm>
          <a:prstGeom prst="rect">
            <a:avLst/>
          </a:prstGeom>
        </p:spPr>
      </p:pic>
      <p:pic>
        <p:nvPicPr>
          <p:cNvPr id="21" name="Picture 20" descr="UC Berkeley Primary Logo_Berkeley Blue.eps"/>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343589" y="6078189"/>
            <a:ext cx="1343211" cy="413653"/>
          </a:xfrm>
          <a:prstGeom prst="rect">
            <a:avLst/>
          </a:prstGeom>
        </p:spPr>
      </p:pic>
    </p:spTree>
    <p:extLst>
      <p:ext uri="{BB962C8B-B14F-4D97-AF65-F5344CB8AC3E}">
        <p14:creationId xmlns:p14="http://schemas.microsoft.com/office/powerpoint/2010/main" val="2748547706"/>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hyperlink" Target="http://youngworkers.org/our-materials/teachers/#osha8217s-11-curriculum-2009"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s://www.dir.ca.gov/chswc/woshtep.html" TargetMode="External"/><Relationship Id="rId4" Type="http://schemas.openxmlformats.org/officeDocument/2006/relationships/hyperlink" Target="https://www.cdc.gov/niosh/talkingsafet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lohp.org/" TargetMode="External"/><Relationship Id="rId7" Type="http://schemas.openxmlformats.org/officeDocument/2006/relationships/hyperlink" Target="mailto:lstock@berkeley.edu"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mailto:dbush@berkeley.edu" TargetMode="External"/><Relationship Id="rId5" Type="http://schemas.openxmlformats.org/officeDocument/2006/relationships/hyperlink" Target="https://www.cdph.ca.gov/OHB" TargetMode="External"/><Relationship Id="rId4" Type="http://schemas.openxmlformats.org/officeDocument/2006/relationships/hyperlink" Target="http://www.facebook.com/LaborOccupationalHealthProgra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3926" y="1918658"/>
            <a:ext cx="8341567" cy="937110"/>
          </a:xfrm>
          <a:noFill/>
        </p:spPr>
        <p:txBody>
          <a:bodyPr>
            <a:noAutofit/>
          </a:bodyPr>
          <a:lstStyle/>
          <a:p>
            <a:r>
              <a:rPr lang="en-US" sz="5000" dirty="0" smtClean="0">
                <a:solidFill>
                  <a:schemeClr val="tx2"/>
                </a:solidFill>
                <a:latin typeface="Lucida Grande"/>
              </a:rPr>
              <a:t>Problem-Solving for Safety</a:t>
            </a:r>
            <a:endParaRPr lang="en-US" sz="5000" dirty="0">
              <a:solidFill>
                <a:schemeClr val="tx2"/>
              </a:solidFill>
              <a:latin typeface="Lucida Grande"/>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33" y="5416724"/>
            <a:ext cx="5498330" cy="1080236"/>
          </a:xfrm>
          <a:prstGeom prst="rect">
            <a:avLst/>
          </a:prstGeom>
        </p:spPr>
      </p:pic>
      <p:pic>
        <p:nvPicPr>
          <p:cNvPr id="2050" name="Picture 2" descr="G:\Projects\Projects\ywshared\Young Workers Project\CA Partnership\Logos\CA-department-public-health.jpg"/>
          <p:cNvPicPr>
            <a:picLocks noChangeAspect="1" noChangeArrowheads="1"/>
          </p:cNvPicPr>
          <p:nvPr/>
        </p:nvPicPr>
        <p:blipFill rotWithShape="1">
          <a:blip r:embed="rId3">
            <a:extLst>
              <a:ext uri="{28A0092B-C50C-407E-A947-70E740481C1C}">
                <a14:useLocalDpi xmlns:a14="http://schemas.microsoft.com/office/drawing/2010/main" val="0"/>
              </a:ext>
            </a:extLst>
          </a:blip>
          <a:srcRect l="25847" t="15822" r="22082" b="14078"/>
          <a:stretch/>
        </p:blipFill>
        <p:spPr bwMode="auto">
          <a:xfrm>
            <a:off x="6715845" y="4806473"/>
            <a:ext cx="2120794" cy="169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717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44305" y="422774"/>
            <a:ext cx="8990437" cy="1143000"/>
          </a:xfrm>
        </p:spPr>
        <p:txBody>
          <a:bodyPr>
            <a:normAutofit fontScale="90000"/>
          </a:bodyPr>
          <a:lstStyle/>
          <a:p>
            <a:r>
              <a:rPr lang="en-US" dirty="0" smtClean="0">
                <a:solidFill>
                  <a:schemeClr val="tx1"/>
                </a:solidFill>
              </a:rPr>
              <a:t>Understanding the                     “hierarchy of controls”</a:t>
            </a:r>
            <a:endParaRPr lang="en-US" dirty="0">
              <a:solidFill>
                <a:schemeClr val="tx1"/>
              </a:solidFill>
            </a:endParaRPr>
          </a:p>
        </p:txBody>
      </p:sp>
      <p:pic>
        <p:nvPicPr>
          <p:cNvPr id="5" name="Picture 6"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872" y="1646109"/>
            <a:ext cx="6259302" cy="51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2"/>
          <p:cNvSpPr>
            <a:spLocks noChangeArrowheads="1"/>
          </p:cNvSpPr>
          <p:nvPr/>
        </p:nvSpPr>
        <p:spPr bwMode="auto">
          <a:xfrm>
            <a:off x="2680379" y="1991342"/>
            <a:ext cx="5015821" cy="2399173"/>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1372044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4"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3658" y="161270"/>
            <a:ext cx="7951826" cy="5858512"/>
          </a:xfrm>
        </p:spPr>
      </p:pic>
    </p:spTree>
    <p:extLst>
      <p:ext uri="{BB962C8B-B14F-4D97-AF65-F5344CB8AC3E}">
        <p14:creationId xmlns:p14="http://schemas.microsoft.com/office/powerpoint/2010/main" val="68760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12</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David’s Story</a:t>
            </a:r>
            <a:endParaRPr lang="en-US" dirty="0">
              <a:solidFill>
                <a:schemeClr val="tx1"/>
              </a:solidFill>
            </a:endParaRPr>
          </a:p>
        </p:txBody>
      </p:sp>
      <p:sp>
        <p:nvSpPr>
          <p:cNvPr id="7" name="Rectangle 5"/>
          <p:cNvSpPr txBox="1">
            <a:spLocks noChangeArrowheads="1"/>
          </p:cNvSpPr>
          <p:nvPr/>
        </p:nvSpPr>
        <p:spPr>
          <a:xfrm>
            <a:off x="4457812" y="3180167"/>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Stocking shelves</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Broken leg due to fall </a:t>
            </a:r>
          </a:p>
          <a:p>
            <a:pPr>
              <a:lnSpc>
                <a:spcPct val="80000"/>
              </a:lnSpc>
              <a:buFont typeface="Wingdings" panose="05000000000000000000" pitchFamily="2" charset="2"/>
              <a:buNone/>
            </a:pPr>
            <a:r>
              <a:rPr lang="en-US" altLang="en-US" sz="2000" b="1" dirty="0" smtClean="0">
                <a:solidFill>
                  <a:schemeClr val="tx1"/>
                </a:solidFill>
              </a:rPr>
              <a:t>			from ladder</a:t>
            </a: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585" t="5282" r="9464" b="3765"/>
          <a:stretch/>
        </p:blipFill>
        <p:spPr>
          <a:xfrm>
            <a:off x="668311" y="1690487"/>
            <a:ext cx="3691539" cy="4199563"/>
          </a:xfrm>
          <a:prstGeom prst="rect">
            <a:avLst/>
          </a:prstGeom>
        </p:spPr>
      </p:pic>
    </p:spTree>
    <p:extLst>
      <p:ext uri="{BB962C8B-B14F-4D97-AF65-F5344CB8AC3E}">
        <p14:creationId xmlns:p14="http://schemas.microsoft.com/office/powerpoint/2010/main" val="3425643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13</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Jenna’s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539676" y="3362851"/>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Warehouse stocker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Killed by indoor heat           		exposure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820" t="10415" r="9350" b="5747"/>
          <a:stretch/>
        </p:blipFill>
        <p:spPr>
          <a:xfrm>
            <a:off x="683540" y="2189950"/>
            <a:ext cx="3672168" cy="3640152"/>
          </a:xfrm>
          <a:prstGeom prst="rect">
            <a:avLst/>
          </a:prstGeom>
        </p:spPr>
      </p:pic>
    </p:spTree>
    <p:extLst>
      <p:ext uri="{BB962C8B-B14F-4D97-AF65-F5344CB8AC3E}">
        <p14:creationId xmlns:p14="http://schemas.microsoft.com/office/powerpoint/2010/main" val="1184338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Stephen’s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436691" y="3071019"/>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Warehouse worker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Hurt back while 			loading boxes</a:t>
            </a:r>
          </a:p>
        </p:txBody>
      </p:sp>
      <p:pic>
        <p:nvPicPr>
          <p:cNvPr id="11" name="Picture 2"/>
          <p:cNvPicPr>
            <a:picLocks noChangeAspect="1"/>
          </p:cNvPicPr>
          <p:nvPr/>
        </p:nvPicPr>
        <p:blipFill rotWithShape="1">
          <a:blip r:embed="rId2">
            <a:extLst>
              <a:ext uri="{28A0092B-C50C-407E-A947-70E740481C1C}">
                <a14:useLocalDpi xmlns:a14="http://schemas.microsoft.com/office/drawing/2010/main" val="0"/>
              </a:ext>
            </a:extLst>
          </a:blip>
          <a:srcRect l="4347" t="5233" r="14432"/>
          <a:stretch/>
        </p:blipFill>
        <p:spPr bwMode="auto">
          <a:xfrm>
            <a:off x="661736" y="1575225"/>
            <a:ext cx="3624078" cy="427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48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Joe’s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436691" y="3142987"/>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Warehouse worker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Struck by falling 			object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759" t="-533" r="7440" b="7292"/>
          <a:stretch/>
        </p:blipFill>
        <p:spPr>
          <a:xfrm>
            <a:off x="668511" y="1634277"/>
            <a:ext cx="3661026" cy="4122777"/>
          </a:xfrm>
          <a:prstGeom prst="rect">
            <a:avLst/>
          </a:prstGeom>
        </p:spPr>
      </p:pic>
    </p:spTree>
    <p:extLst>
      <p:ext uri="{BB962C8B-B14F-4D97-AF65-F5344CB8AC3E}">
        <p14:creationId xmlns:p14="http://schemas.microsoft.com/office/powerpoint/2010/main" val="1963988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Jackie’s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85814"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5"/>
          <p:cNvSpPr txBox="1">
            <a:spLocks noChangeArrowheads="1"/>
          </p:cNvSpPr>
          <p:nvPr/>
        </p:nvSpPr>
        <p:spPr>
          <a:xfrm>
            <a:off x="4344230" y="3071019"/>
            <a:ext cx="4094773" cy="9671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Warehouse logistics</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Foot crushed by forklift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579" r="6099"/>
          <a:stretch/>
        </p:blipFill>
        <p:spPr>
          <a:xfrm>
            <a:off x="514830" y="2394012"/>
            <a:ext cx="3703704" cy="3288321"/>
          </a:xfrm>
          <a:prstGeom prst="rect">
            <a:avLst/>
          </a:prstGeom>
        </p:spPr>
      </p:pic>
    </p:spTree>
    <p:extLst>
      <p:ext uri="{BB962C8B-B14F-4D97-AF65-F5344CB8AC3E}">
        <p14:creationId xmlns:p14="http://schemas.microsoft.com/office/powerpoint/2010/main" val="13940032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Maria’s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5"/>
          <p:cNvSpPr txBox="1">
            <a:spLocks noChangeArrowheads="1"/>
          </p:cNvSpPr>
          <p:nvPr/>
        </p:nvSpPr>
        <p:spPr>
          <a:xfrm>
            <a:off x="4436691" y="2954522"/>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Truck Driver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Back pain from 			driving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368" t="6428" r="6097"/>
          <a:stretch/>
        </p:blipFill>
        <p:spPr>
          <a:xfrm>
            <a:off x="645459" y="2159213"/>
            <a:ext cx="3735182" cy="3992754"/>
          </a:xfrm>
          <a:prstGeom prst="rect">
            <a:avLst/>
          </a:prstGeom>
        </p:spPr>
      </p:pic>
    </p:spTree>
    <p:extLst>
      <p:ext uri="{BB962C8B-B14F-4D97-AF65-F5344CB8AC3E}">
        <p14:creationId xmlns:p14="http://schemas.microsoft.com/office/powerpoint/2010/main" val="3012611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Dani’s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3669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539676" y="2905661"/>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Ag mechanic</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Arc flash eye injury               		from welding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423" t="9821" r="6163" b="6286"/>
          <a:stretch/>
        </p:blipFill>
        <p:spPr>
          <a:xfrm>
            <a:off x="564090" y="2186615"/>
            <a:ext cx="3778860" cy="3668619"/>
          </a:xfrm>
          <a:prstGeom prst="rect">
            <a:avLst/>
          </a:prstGeom>
        </p:spPr>
      </p:pic>
    </p:spTree>
    <p:extLst>
      <p:ext uri="{BB962C8B-B14F-4D97-AF65-F5344CB8AC3E}">
        <p14:creationId xmlns:p14="http://schemas.microsoft.com/office/powerpoint/2010/main" val="1916990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solidFill>
                  <a:schemeClr val="tx1"/>
                </a:solidFill>
              </a:rPr>
              <a:t>Arnaldo’s</a:t>
            </a:r>
            <a:r>
              <a:rPr lang="en-US" dirty="0" smtClean="0">
                <a:solidFill>
                  <a:schemeClr val="tx1"/>
                </a:solidFill>
              </a:rPr>
              <a:t>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5"/>
          <p:cNvSpPr txBox="1">
            <a:spLocks noChangeArrowheads="1"/>
          </p:cNvSpPr>
          <p:nvPr/>
        </p:nvSpPr>
        <p:spPr>
          <a:xfrm>
            <a:off x="4539676" y="2891701"/>
            <a:ext cx="3810000" cy="9671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Agricultural worker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Pesticide poisoning</a:t>
            </a:r>
          </a:p>
        </p:txBody>
      </p:sp>
      <p:pic>
        <p:nvPicPr>
          <p:cNvPr id="1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819" y="1730989"/>
            <a:ext cx="3782872" cy="425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837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7" y="113671"/>
            <a:ext cx="7662333" cy="1870111"/>
          </a:xfrm>
        </p:spPr>
        <p:txBody>
          <a:bodyPr/>
          <a:lstStyle/>
          <a:p>
            <a:r>
              <a:rPr lang="en-US" altLang="en-US" dirty="0"/>
              <a:t>Acknowledgements</a:t>
            </a:r>
            <a:endParaRPr lang="en-US" dirty="0"/>
          </a:p>
        </p:txBody>
      </p:sp>
      <p:sp>
        <p:nvSpPr>
          <p:cNvPr id="4" name="Content Placeholder 2"/>
          <p:cNvSpPr txBox="1">
            <a:spLocks/>
          </p:cNvSpPr>
          <p:nvPr/>
        </p:nvSpPr>
        <p:spPr>
          <a:xfrm>
            <a:off x="369277" y="1718218"/>
            <a:ext cx="7829587" cy="4244592"/>
          </a:xfrm>
          <a:prstGeom prst="rect">
            <a:avLst/>
          </a:prstGeom>
          <a:solidFill>
            <a:srgbClr val="EEECE1">
              <a:alpha val="69804"/>
            </a:srgbClr>
          </a:solidFill>
        </p:spPr>
        <p:txBody>
          <a:bodyPr>
            <a:normAutofit fontScale="925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b="1" dirty="0" smtClean="0">
                <a:solidFill>
                  <a:schemeClr val="tx2"/>
                </a:solidFill>
              </a:rPr>
              <a:t>Portions of these training activities are adapted from:</a:t>
            </a:r>
          </a:p>
          <a:p>
            <a:pPr lvl="1">
              <a:buFont typeface="Wingdings" panose="05000000000000000000" pitchFamily="2" charset="2"/>
              <a:buChar char="v"/>
              <a:defRPr/>
            </a:pPr>
            <a:r>
              <a:rPr lang="en-US" sz="1600" dirty="0" smtClean="0"/>
              <a:t>The OSHA’s 11 curriculum, </a:t>
            </a:r>
            <a:r>
              <a:rPr lang="en-US" sz="1400" dirty="0">
                <a:hlinkClick r:id="rId3"/>
              </a:rPr>
              <a:t>http://youngworkers.org/our-materials/teachers/#osha8217s-11-curriculum-2009</a:t>
            </a:r>
            <a:r>
              <a:rPr lang="en-US" sz="1400" dirty="0"/>
              <a:t> </a:t>
            </a:r>
          </a:p>
          <a:p>
            <a:pPr lvl="1">
              <a:buFont typeface="Wingdings" panose="05000000000000000000" pitchFamily="2" charset="2"/>
              <a:buChar char="v"/>
              <a:defRPr/>
            </a:pPr>
            <a:r>
              <a:rPr lang="en-US" sz="1600" dirty="0"/>
              <a:t>Youth @ Work—Talking Safety, National Institute for Occupational Safety and Health, </a:t>
            </a:r>
            <a:r>
              <a:rPr lang="en-US" sz="1600" u="sng" dirty="0">
                <a:hlinkClick r:id="rId4"/>
              </a:rPr>
              <a:t>https://www.cdc.gov/niosh/talkingsafety/</a:t>
            </a:r>
            <a:r>
              <a:rPr lang="en-US" sz="1600" dirty="0"/>
              <a:t>  </a:t>
            </a:r>
          </a:p>
          <a:p>
            <a:pPr lvl="1">
              <a:buFont typeface="Wingdings" panose="05000000000000000000" pitchFamily="2" charset="2"/>
              <a:buChar char="v"/>
              <a:defRPr/>
            </a:pPr>
            <a:r>
              <a:rPr lang="en-US" sz="1600" dirty="0" smtClean="0"/>
              <a:t>Training Materials from the Worker Occupational Safety and Health Training and Education Program (WOSHTEP), administered by the Commission on Health and Safety and Workers’ Compensation in the Department of Industrial Relations, </a:t>
            </a:r>
            <a:r>
              <a:rPr lang="en-US" sz="1400" dirty="0" smtClean="0">
                <a:hlinkClick r:id="rId5"/>
              </a:rPr>
              <a:t>https://www.dir.ca.gov/chswc/woshtep.html</a:t>
            </a:r>
            <a:r>
              <a:rPr lang="en-US" sz="1400" dirty="0" smtClean="0"/>
              <a:t>  </a:t>
            </a:r>
          </a:p>
          <a:p>
            <a:pPr lvl="1">
              <a:defRPr/>
            </a:pPr>
            <a:endParaRPr lang="en-US" sz="1600" dirty="0" smtClean="0"/>
          </a:p>
          <a:p>
            <a:pPr>
              <a:defRPr/>
            </a:pPr>
            <a:r>
              <a:rPr lang="en-US" sz="2000" b="1" dirty="0" smtClean="0">
                <a:solidFill>
                  <a:schemeClr val="tx2"/>
                </a:solidFill>
              </a:rPr>
              <a:t>Funded by the California Department of Public Health Occupational Health Branch </a:t>
            </a:r>
          </a:p>
          <a:p>
            <a:pPr lvl="1">
              <a:buFont typeface="Wingdings" panose="05000000000000000000" pitchFamily="2" charset="2"/>
              <a:buChar char="v"/>
              <a:defRPr/>
            </a:pPr>
            <a:r>
              <a:rPr lang="en-US" sz="1600" dirty="0" smtClean="0"/>
              <a:t>through a grant from the Centers for Disease Control and Prevention (Grant# 1 NB01OT009226-01-00). Its contents are solely the responsibility of the authors and do not necessarily represent the official views of the Centers for Disease Control and Prevention or the Department of Health and Human Services.</a:t>
            </a:r>
          </a:p>
          <a:p>
            <a:pPr marL="0" indent="0">
              <a:buFont typeface="Wingdings" panose="05000000000000000000" pitchFamily="2" charset="2"/>
              <a:buNone/>
              <a:defRPr/>
            </a:pPr>
            <a:endParaRPr lang="en-US" dirty="0"/>
          </a:p>
        </p:txBody>
      </p:sp>
    </p:spTree>
    <p:extLst>
      <p:ext uri="{BB962C8B-B14F-4D97-AF65-F5344CB8AC3E}">
        <p14:creationId xmlns:p14="http://schemas.microsoft.com/office/powerpoint/2010/main" val="1389102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Emily’s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539676" y="3003384"/>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Commercial 				landscaping</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Hurt back while </a:t>
            </a:r>
          </a:p>
          <a:p>
            <a:pPr>
              <a:lnSpc>
                <a:spcPct val="80000"/>
              </a:lnSpc>
              <a:buFont typeface="Wingdings" panose="05000000000000000000" pitchFamily="2" charset="2"/>
              <a:buNone/>
            </a:pPr>
            <a:r>
              <a:rPr lang="en-US" altLang="en-US" sz="2000" b="1" dirty="0">
                <a:solidFill>
                  <a:schemeClr val="tx1"/>
                </a:solidFill>
              </a:rPr>
              <a:t>	</a:t>
            </a:r>
            <a:r>
              <a:rPr lang="en-US" altLang="en-US" sz="2000" b="1" dirty="0" smtClean="0">
                <a:solidFill>
                  <a:schemeClr val="tx1"/>
                </a:solidFill>
              </a:rPr>
              <a:t>		laying pavers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663" t="11240" r="8363" b="5565"/>
          <a:stretch/>
        </p:blipFill>
        <p:spPr>
          <a:xfrm>
            <a:off x="545566" y="2262626"/>
            <a:ext cx="3811468" cy="3731622"/>
          </a:xfrm>
          <a:prstGeom prst="rect">
            <a:avLst/>
          </a:prstGeom>
        </p:spPr>
      </p:pic>
    </p:spTree>
    <p:extLst>
      <p:ext uri="{BB962C8B-B14F-4D97-AF65-F5344CB8AC3E}">
        <p14:creationId xmlns:p14="http://schemas.microsoft.com/office/powerpoint/2010/main" val="24547807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James’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5"/>
          <p:cNvSpPr txBox="1">
            <a:spLocks noChangeArrowheads="1"/>
          </p:cNvSpPr>
          <p:nvPr/>
        </p:nvSpPr>
        <p:spPr>
          <a:xfrm>
            <a:off x="4464611" y="3071019"/>
            <a:ext cx="3810000" cy="9671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Laborer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Died due to heat</a:t>
            </a:r>
          </a:p>
        </p:txBody>
      </p:sp>
      <p:pic>
        <p:nvPicPr>
          <p:cNvPr id="1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637" y="1531063"/>
            <a:ext cx="3711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583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Mike’s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464611" y="2877740"/>
            <a:ext cx="395709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Auto mechanic</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Rash and breathing 			problems from 				degreaser</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96" t="3191" r="4447" b="7016"/>
          <a:stretch/>
        </p:blipFill>
        <p:spPr>
          <a:xfrm>
            <a:off x="545566" y="2042069"/>
            <a:ext cx="3824771" cy="3726677"/>
          </a:xfrm>
          <a:prstGeom prst="rect">
            <a:avLst/>
          </a:prstGeom>
        </p:spPr>
      </p:pic>
    </p:spTree>
    <p:extLst>
      <p:ext uri="{BB962C8B-B14F-4D97-AF65-F5344CB8AC3E}">
        <p14:creationId xmlns:p14="http://schemas.microsoft.com/office/powerpoint/2010/main" val="1019909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23</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Jose’s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5"/>
          <p:cNvSpPr txBox="1">
            <a:spLocks noChangeArrowheads="1"/>
          </p:cNvSpPr>
          <p:nvPr/>
        </p:nvSpPr>
        <p:spPr>
          <a:xfrm>
            <a:off x="4643409" y="2956439"/>
            <a:ext cx="3810000" cy="96715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Bus mechanic</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Crushed under 			vehicle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358" r="4566" b="8907"/>
          <a:stretch/>
        </p:blipFill>
        <p:spPr>
          <a:xfrm>
            <a:off x="553249" y="2037860"/>
            <a:ext cx="3812171" cy="3771465"/>
          </a:xfrm>
          <a:prstGeom prst="rect">
            <a:avLst/>
          </a:prstGeom>
        </p:spPr>
      </p:pic>
    </p:spTree>
    <p:extLst>
      <p:ext uri="{BB962C8B-B14F-4D97-AF65-F5344CB8AC3E}">
        <p14:creationId xmlns:p14="http://schemas.microsoft.com/office/powerpoint/2010/main" val="772500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Title 6"/>
          <p:cNvSpPr txBox="1">
            <a:spLocks/>
          </p:cNvSpPr>
          <p:nvPr/>
        </p:nvSpPr>
        <p:spPr>
          <a:xfrm>
            <a:off x="968191" y="630343"/>
            <a:ext cx="3317623" cy="718808"/>
          </a:xfrm>
          <a:prstGeom prst="rect">
            <a:avLst/>
          </a:prstGeom>
          <a:no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chemeClr val="tx1"/>
                </a:solidFill>
              </a:rPr>
              <a:t>JD’s Story</a:t>
            </a:r>
            <a:endParaRPr lang="en-US" dirty="0">
              <a:solidFill>
                <a:schemeClr val="tx1"/>
              </a:solidFill>
            </a:endParaRPr>
          </a:p>
        </p:txBody>
      </p:sp>
      <p:cxnSp>
        <p:nvCxnSpPr>
          <p:cNvPr id="8" name="Straight Connector 7"/>
          <p:cNvCxnSpPr/>
          <p:nvPr/>
        </p:nvCxnSpPr>
        <p:spPr>
          <a:xfrm flipV="1">
            <a:off x="874841" y="1178206"/>
            <a:ext cx="2825261" cy="70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74841" y="1178207"/>
            <a:ext cx="2825261" cy="1261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64611" y="1114944"/>
            <a:ext cx="0" cy="487930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5"/>
          <p:cNvSpPr txBox="1">
            <a:spLocks noChangeArrowheads="1"/>
          </p:cNvSpPr>
          <p:nvPr/>
        </p:nvSpPr>
        <p:spPr>
          <a:xfrm>
            <a:off x="4643409" y="3205808"/>
            <a:ext cx="3810000" cy="9671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 typeface="Wingdings" panose="05000000000000000000" pitchFamily="2" charset="2"/>
              <a:buNone/>
            </a:pPr>
            <a:r>
              <a:rPr lang="en-US" altLang="en-US" sz="2000" b="1" dirty="0" smtClean="0">
                <a:solidFill>
                  <a:schemeClr val="tx1"/>
                </a:solidFill>
              </a:rPr>
              <a:t>Job: 	Auto body repair</a:t>
            </a:r>
          </a:p>
          <a:p>
            <a:pPr>
              <a:lnSpc>
                <a:spcPct val="80000"/>
              </a:lnSpc>
              <a:buFont typeface="Wingdings" panose="05000000000000000000" pitchFamily="2" charset="2"/>
              <a:buNone/>
            </a:pPr>
            <a:endParaRPr lang="en-US" altLang="en-US" sz="1000" b="1" dirty="0" smtClean="0">
              <a:solidFill>
                <a:schemeClr val="tx1"/>
              </a:solidFill>
            </a:endParaRPr>
          </a:p>
          <a:p>
            <a:pPr>
              <a:lnSpc>
                <a:spcPct val="80000"/>
              </a:lnSpc>
              <a:buFont typeface="Wingdings" panose="05000000000000000000" pitchFamily="2" charset="2"/>
              <a:buNone/>
            </a:pPr>
            <a:r>
              <a:rPr lang="en-US" altLang="en-US" sz="2000" b="1" dirty="0" smtClean="0">
                <a:solidFill>
                  <a:schemeClr val="tx1"/>
                </a:solidFill>
              </a:rPr>
              <a:t>Injury: 	Electric shock</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804" t="14183" r="2883" b="5285"/>
          <a:stretch/>
        </p:blipFill>
        <p:spPr>
          <a:xfrm>
            <a:off x="537883" y="2236423"/>
            <a:ext cx="3865256" cy="3565022"/>
          </a:xfrm>
          <a:prstGeom prst="rect">
            <a:avLst/>
          </a:prstGeom>
        </p:spPr>
      </p:pic>
    </p:spTree>
    <p:extLst>
      <p:ext uri="{BB962C8B-B14F-4D97-AF65-F5344CB8AC3E}">
        <p14:creationId xmlns:p14="http://schemas.microsoft.com/office/powerpoint/2010/main" val="6491243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584630" y="148840"/>
            <a:ext cx="7662333" cy="1870111"/>
          </a:xfrm>
        </p:spPr>
        <p:txBody>
          <a:bodyPr/>
          <a:lstStyle/>
          <a:p>
            <a:r>
              <a:rPr lang="en-US" dirty="0" smtClean="0">
                <a:solidFill>
                  <a:srgbClr val="002060"/>
                </a:solidFill>
              </a:rPr>
              <a:t>Problem-Solving Skills</a:t>
            </a:r>
            <a:endParaRPr lang="en-US" dirty="0">
              <a:solidFill>
                <a:srgbClr val="002060"/>
              </a:solidFill>
            </a:endParaRPr>
          </a:p>
        </p:txBody>
      </p:sp>
      <p:sp>
        <p:nvSpPr>
          <p:cNvPr id="8" name="Rectangle 3"/>
          <p:cNvSpPr txBox="1">
            <a:spLocks noChangeArrowheads="1"/>
          </p:cNvSpPr>
          <p:nvPr/>
        </p:nvSpPr>
        <p:spPr>
          <a:xfrm>
            <a:off x="584630" y="1788454"/>
            <a:ext cx="7712918" cy="3381423"/>
          </a:xfrm>
          <a:prstGeom prst="rect">
            <a:avLst/>
          </a:prstGeom>
          <a:solidFill>
            <a:srgbClr val="FFFFFF">
              <a:alpha val="67059"/>
            </a:srgbClr>
          </a:solidFill>
        </p:spPr>
        <p:txBody>
          <a:bodyPr>
            <a:normAutofit fontScale="85000" lnSpcReduction="200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588">
              <a:buFont typeface="Wingdings" panose="05000000000000000000" pitchFamily="2" charset="2"/>
              <a:buNone/>
            </a:pPr>
            <a:endParaRPr lang="en-US" altLang="en-US" i="1" dirty="0" smtClean="0"/>
          </a:p>
          <a:p>
            <a:pPr>
              <a:lnSpc>
                <a:spcPct val="107000"/>
              </a:lnSpc>
              <a:spcBef>
                <a:spcPct val="0"/>
              </a:spcBef>
              <a:spcAft>
                <a:spcPts val="800"/>
              </a:spcAft>
              <a:buFont typeface="Symbol" panose="05050102010706020507" pitchFamily="18" charset="2"/>
              <a:buChar char=""/>
            </a:pPr>
            <a:r>
              <a:rPr lang="en-US" altLang="en-US" sz="3600" b="1" dirty="0">
                <a:ea typeface="Calibri" panose="020F0502020204030204" pitchFamily="34" charset="0"/>
                <a:cs typeface="Times New Roman" panose="02020603050405020304" pitchFamily="18" charset="0"/>
              </a:rPr>
              <a:t>Asking questions </a:t>
            </a:r>
          </a:p>
          <a:p>
            <a:pPr>
              <a:lnSpc>
                <a:spcPct val="107000"/>
              </a:lnSpc>
              <a:spcBef>
                <a:spcPct val="0"/>
              </a:spcBef>
              <a:spcAft>
                <a:spcPts val="800"/>
              </a:spcAft>
              <a:buFont typeface="Symbol" panose="05050102010706020507" pitchFamily="18" charset="2"/>
              <a:buChar char=""/>
            </a:pPr>
            <a:r>
              <a:rPr lang="en-US" altLang="en-US" sz="3600" b="1" dirty="0">
                <a:ea typeface="Calibri" panose="020F0502020204030204" pitchFamily="34" charset="0"/>
                <a:cs typeface="Times New Roman" panose="02020603050405020304" pitchFamily="18" charset="0"/>
              </a:rPr>
              <a:t>Gathering information/analyzing the problem </a:t>
            </a:r>
          </a:p>
          <a:p>
            <a:pPr>
              <a:lnSpc>
                <a:spcPct val="107000"/>
              </a:lnSpc>
              <a:spcBef>
                <a:spcPct val="0"/>
              </a:spcBef>
              <a:spcAft>
                <a:spcPts val="800"/>
              </a:spcAft>
              <a:buFont typeface="Symbol" panose="05050102010706020507" pitchFamily="18" charset="2"/>
              <a:buChar char=""/>
            </a:pPr>
            <a:r>
              <a:rPr lang="en-US" altLang="en-US" sz="3600" b="1" dirty="0">
                <a:ea typeface="Calibri" panose="020F0502020204030204" pitchFamily="34" charset="0"/>
                <a:cs typeface="Times New Roman" panose="02020603050405020304" pitchFamily="18" charset="0"/>
              </a:rPr>
              <a:t>Being open-minded</a:t>
            </a:r>
          </a:p>
          <a:p>
            <a:pPr>
              <a:lnSpc>
                <a:spcPct val="107000"/>
              </a:lnSpc>
              <a:spcBef>
                <a:spcPct val="0"/>
              </a:spcBef>
              <a:spcAft>
                <a:spcPts val="800"/>
              </a:spcAft>
              <a:buFont typeface="Symbol" panose="05050102010706020507" pitchFamily="18" charset="2"/>
              <a:buChar char=""/>
            </a:pPr>
            <a:r>
              <a:rPr lang="en-US" altLang="en-US" sz="3600" b="1" dirty="0">
                <a:ea typeface="Calibri" panose="020F0502020204030204" pitchFamily="34" charset="0"/>
                <a:cs typeface="Times New Roman" panose="02020603050405020304" pitchFamily="18" charset="0"/>
              </a:rPr>
              <a:t>Being self-confident </a:t>
            </a:r>
          </a:p>
          <a:p>
            <a:pPr>
              <a:lnSpc>
                <a:spcPct val="107000"/>
              </a:lnSpc>
              <a:spcBef>
                <a:spcPct val="0"/>
              </a:spcBef>
              <a:spcAft>
                <a:spcPts val="800"/>
              </a:spcAft>
              <a:buFont typeface="Symbol" panose="05050102010706020507" pitchFamily="18" charset="2"/>
              <a:buChar char=""/>
            </a:pPr>
            <a:r>
              <a:rPr lang="en-US" altLang="en-US" sz="3600" b="1" dirty="0">
                <a:ea typeface="Calibri" panose="020F0502020204030204" pitchFamily="34" charset="0"/>
                <a:cs typeface="Times New Roman" panose="02020603050405020304" pitchFamily="18" charset="0"/>
              </a:rPr>
              <a:t>Collaborating with others</a:t>
            </a:r>
          </a:p>
        </p:txBody>
      </p:sp>
    </p:spTree>
    <p:extLst>
      <p:ext uri="{BB962C8B-B14F-4D97-AF65-F5344CB8AC3E}">
        <p14:creationId xmlns:p14="http://schemas.microsoft.com/office/powerpoint/2010/main" val="3665968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607431" y="19885"/>
            <a:ext cx="7662333" cy="1870111"/>
          </a:xfrm>
        </p:spPr>
        <p:txBody>
          <a:bodyPr/>
          <a:lstStyle/>
          <a:p>
            <a:r>
              <a:rPr lang="en-US" dirty="0" smtClean="0">
                <a:solidFill>
                  <a:srgbClr val="002060"/>
                </a:solidFill>
              </a:rPr>
              <a:t>How to Approach a Workplace Problem</a:t>
            </a:r>
            <a:endParaRPr lang="en-US" dirty="0">
              <a:solidFill>
                <a:srgbClr val="002060"/>
              </a:solidFill>
            </a:endParaRPr>
          </a:p>
        </p:txBody>
      </p:sp>
      <p:sp>
        <p:nvSpPr>
          <p:cNvPr id="8" name="Rectangle 3"/>
          <p:cNvSpPr txBox="1">
            <a:spLocks noChangeArrowheads="1"/>
          </p:cNvSpPr>
          <p:nvPr/>
        </p:nvSpPr>
        <p:spPr>
          <a:xfrm>
            <a:off x="603738" y="1889996"/>
            <a:ext cx="7712918" cy="4030158"/>
          </a:xfrm>
          <a:prstGeom prst="rect">
            <a:avLst/>
          </a:prstGeom>
          <a:solidFill>
            <a:srgbClr val="FFFFFF">
              <a:alpha val="67059"/>
            </a:srgbClr>
          </a:solidFill>
        </p:spPr>
        <p:txBody>
          <a:bodyPr>
            <a:normAutofit fontScale="77500" lnSpcReduction="200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588">
              <a:buFont typeface="Wingdings" panose="05000000000000000000" pitchFamily="2" charset="2"/>
              <a:buNone/>
            </a:pPr>
            <a:endParaRPr lang="en-US" altLang="en-US" i="1" dirty="0" smtClean="0"/>
          </a:p>
          <a:p>
            <a:pPr>
              <a:spcBef>
                <a:spcPct val="0"/>
              </a:spcBef>
            </a:pPr>
            <a:r>
              <a:rPr lang="en-US" altLang="en-US" sz="3600" b="1" dirty="0"/>
              <a:t>Define the problem.</a:t>
            </a:r>
          </a:p>
          <a:p>
            <a:pPr>
              <a:spcBef>
                <a:spcPct val="0"/>
              </a:spcBef>
            </a:pPr>
            <a:r>
              <a:rPr lang="en-US" altLang="en-US" sz="3600" b="1" dirty="0"/>
              <a:t>Get advice from a co-worker, teacher, </a:t>
            </a:r>
            <a:r>
              <a:rPr lang="en-US" altLang="en-US" sz="3600" b="1" dirty="0" smtClean="0"/>
              <a:t>family member.</a:t>
            </a:r>
            <a:endParaRPr lang="en-US" altLang="en-US" sz="3600" b="1" dirty="0"/>
          </a:p>
          <a:p>
            <a:pPr>
              <a:spcBef>
                <a:spcPct val="0"/>
              </a:spcBef>
            </a:pPr>
            <a:r>
              <a:rPr lang="en-US" altLang="en-US" sz="3600" b="1" dirty="0"/>
              <a:t>Choose your goals. Decide which solution is best.</a:t>
            </a:r>
          </a:p>
          <a:p>
            <a:pPr>
              <a:spcBef>
                <a:spcPct val="0"/>
              </a:spcBef>
            </a:pPr>
            <a:r>
              <a:rPr lang="en-US" altLang="en-US" sz="3600" b="1" dirty="0"/>
              <a:t>Know your rights.</a:t>
            </a:r>
          </a:p>
          <a:p>
            <a:pPr>
              <a:spcBef>
                <a:spcPct val="0"/>
              </a:spcBef>
            </a:pPr>
            <a:r>
              <a:rPr lang="en-US" altLang="en-US" sz="3600" b="1" dirty="0"/>
              <a:t>Decide the best way to talk to the supervisor.</a:t>
            </a:r>
          </a:p>
          <a:p>
            <a:pPr>
              <a:spcBef>
                <a:spcPct val="0"/>
              </a:spcBef>
            </a:pPr>
            <a:r>
              <a:rPr lang="en-US" altLang="en-US" sz="3600" b="1" dirty="0"/>
              <a:t>If necessary, contact an outside agency (like Cal/OSHA) for help.</a:t>
            </a:r>
          </a:p>
        </p:txBody>
      </p:sp>
    </p:spTree>
    <p:extLst>
      <p:ext uri="{BB962C8B-B14F-4D97-AF65-F5344CB8AC3E}">
        <p14:creationId xmlns:p14="http://schemas.microsoft.com/office/powerpoint/2010/main" val="3974696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568569" y="120230"/>
            <a:ext cx="7662333" cy="1870111"/>
          </a:xfrm>
        </p:spPr>
        <p:txBody>
          <a:bodyPr/>
          <a:lstStyle/>
          <a:p>
            <a:r>
              <a:rPr lang="en-US" dirty="0" smtClean="0">
                <a:solidFill>
                  <a:srgbClr val="002060"/>
                </a:solidFill>
              </a:rPr>
              <a:t>Summing It Up</a:t>
            </a:r>
            <a:endParaRPr lang="en-US" dirty="0">
              <a:solidFill>
                <a:srgbClr val="002060"/>
              </a:solidFill>
            </a:endParaRPr>
          </a:p>
        </p:txBody>
      </p:sp>
      <p:sp>
        <p:nvSpPr>
          <p:cNvPr id="8" name="Rectangle 3"/>
          <p:cNvSpPr txBox="1">
            <a:spLocks noChangeArrowheads="1"/>
          </p:cNvSpPr>
          <p:nvPr/>
        </p:nvSpPr>
        <p:spPr>
          <a:xfrm>
            <a:off x="662354" y="1557356"/>
            <a:ext cx="7712918" cy="4221037"/>
          </a:xfrm>
          <a:prstGeom prst="rect">
            <a:avLst/>
          </a:prstGeom>
          <a:solidFill>
            <a:srgbClr val="FFFFFF">
              <a:alpha val="67059"/>
            </a:srgbClr>
          </a:solidFill>
        </p:spPr>
        <p:txBody>
          <a:bodyPr>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588">
              <a:buFont typeface="Wingdings" panose="05000000000000000000" pitchFamily="2" charset="2"/>
              <a:buNone/>
            </a:pPr>
            <a:endParaRPr lang="en-US" altLang="en-US" i="1" dirty="0" smtClean="0"/>
          </a:p>
          <a:p>
            <a:pPr>
              <a:spcBef>
                <a:spcPct val="0"/>
              </a:spcBef>
            </a:pPr>
            <a:r>
              <a:rPr lang="en-US" altLang="en-US" b="1" dirty="0"/>
              <a:t>Know your rights</a:t>
            </a:r>
          </a:p>
          <a:p>
            <a:pPr lvl="1">
              <a:spcBef>
                <a:spcPct val="0"/>
              </a:spcBef>
            </a:pPr>
            <a:r>
              <a:rPr lang="en-US" altLang="en-US" dirty="0"/>
              <a:t>Fact sheet?</a:t>
            </a:r>
          </a:p>
          <a:p>
            <a:pPr>
              <a:spcBef>
                <a:spcPct val="0"/>
              </a:spcBef>
            </a:pPr>
            <a:r>
              <a:rPr lang="en-US" altLang="en-US" b="1" dirty="0"/>
              <a:t>Know your responsibilities</a:t>
            </a:r>
          </a:p>
          <a:p>
            <a:pPr lvl="1">
              <a:spcBef>
                <a:spcPct val="0"/>
              </a:spcBef>
            </a:pPr>
            <a:r>
              <a:rPr lang="en-US" altLang="en-US" dirty="0"/>
              <a:t>It’s your responsibility to follow safety rules and to report any problems you see.</a:t>
            </a:r>
          </a:p>
          <a:p>
            <a:pPr>
              <a:spcBef>
                <a:spcPct val="0"/>
              </a:spcBef>
            </a:pPr>
            <a:r>
              <a:rPr lang="en-US" altLang="en-US" b="1" dirty="0"/>
              <a:t>Know your employer’s responsibilities</a:t>
            </a:r>
          </a:p>
          <a:p>
            <a:pPr lvl="1">
              <a:spcBef>
                <a:spcPct val="0"/>
              </a:spcBef>
            </a:pPr>
            <a:r>
              <a:rPr lang="en-US" altLang="en-US" dirty="0"/>
              <a:t>Your employer must keep the workplace safe and give you safety training</a:t>
            </a:r>
          </a:p>
          <a:p>
            <a:pPr>
              <a:spcBef>
                <a:spcPct val="0"/>
              </a:spcBef>
            </a:pPr>
            <a:r>
              <a:rPr lang="en-US" altLang="en-US" b="1" dirty="0"/>
              <a:t>Know the steps to take to solve problems</a:t>
            </a:r>
          </a:p>
          <a:p>
            <a:pPr lvl="1">
              <a:spcBef>
                <a:spcPct val="0"/>
              </a:spcBef>
            </a:pPr>
            <a:r>
              <a:rPr lang="en-US" altLang="en-US" dirty="0"/>
              <a:t>Resources include co-workers, friends, teachers, and government agencies like Cal/OSHA</a:t>
            </a:r>
          </a:p>
        </p:txBody>
      </p:sp>
    </p:spTree>
    <p:extLst>
      <p:ext uri="{BB962C8B-B14F-4D97-AF65-F5344CB8AC3E}">
        <p14:creationId xmlns:p14="http://schemas.microsoft.com/office/powerpoint/2010/main" val="2344565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685800" y="137118"/>
            <a:ext cx="7662333" cy="1422052"/>
          </a:xfrm>
        </p:spPr>
        <p:txBody>
          <a:bodyPr/>
          <a:lstStyle/>
          <a:p>
            <a:r>
              <a:rPr lang="en-US" dirty="0" smtClean="0">
                <a:solidFill>
                  <a:srgbClr val="002060"/>
                </a:solidFill>
              </a:rPr>
              <a:t>For More Information</a:t>
            </a:r>
            <a:endParaRPr lang="en-US" dirty="0">
              <a:solidFill>
                <a:srgbClr val="002060"/>
              </a:solidFill>
            </a:endParaRPr>
          </a:p>
        </p:txBody>
      </p:sp>
      <p:sp>
        <p:nvSpPr>
          <p:cNvPr id="8" name="Rectangle 3"/>
          <p:cNvSpPr txBox="1">
            <a:spLocks noChangeArrowheads="1"/>
          </p:cNvSpPr>
          <p:nvPr/>
        </p:nvSpPr>
        <p:spPr>
          <a:xfrm>
            <a:off x="685800" y="1322894"/>
            <a:ext cx="7712918" cy="4597259"/>
          </a:xfrm>
          <a:prstGeom prst="rect">
            <a:avLst/>
          </a:prstGeom>
          <a:solidFill>
            <a:srgbClr val="FFFFFF">
              <a:alpha val="67059"/>
            </a:srgbClr>
          </a:solidFill>
        </p:spPr>
        <p:txBody>
          <a:bodyPr>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588">
              <a:buFont typeface="Wingdings" panose="05000000000000000000" pitchFamily="2" charset="2"/>
              <a:buNone/>
            </a:pPr>
            <a:endParaRPr lang="en-US" altLang="en-US" i="1" dirty="0" smtClean="0"/>
          </a:p>
          <a:p>
            <a:pPr>
              <a:defRPr/>
            </a:pPr>
            <a:r>
              <a:rPr lang="en-US" altLang="en-US" dirty="0"/>
              <a:t>LOHP, UC Berkeley Resource Center: </a:t>
            </a:r>
          </a:p>
          <a:p>
            <a:pPr marL="746125" lvl="2">
              <a:defRPr/>
            </a:pPr>
            <a:r>
              <a:rPr lang="en-US" altLang="en-US" dirty="0"/>
              <a:t>Website: </a:t>
            </a:r>
            <a:r>
              <a:rPr lang="en-US" altLang="en-US" u="sng" dirty="0">
                <a:hlinkClick r:id="rId3"/>
              </a:rPr>
              <a:t>www.lohp.org</a:t>
            </a:r>
            <a:endParaRPr lang="en-US" altLang="en-US" dirty="0"/>
          </a:p>
          <a:p>
            <a:pPr marL="746125" lvl="2">
              <a:defRPr/>
            </a:pPr>
            <a:r>
              <a:rPr lang="en-US" altLang="en-US" dirty="0"/>
              <a:t>Facebook: </a:t>
            </a:r>
            <a:r>
              <a:rPr lang="en-US" altLang="en-US" u="sng" dirty="0">
                <a:hlinkClick r:id="rId4"/>
              </a:rPr>
              <a:t>www.facebook.com/LaborOccupationalHealthProgram/</a:t>
            </a:r>
            <a:endParaRPr lang="en-US" altLang="en-US" u="sng" dirty="0"/>
          </a:p>
          <a:p>
            <a:pPr marL="746125" lvl="2">
              <a:defRPr/>
            </a:pPr>
            <a:r>
              <a:rPr lang="en-US" altLang="en-US" dirty="0"/>
              <a:t>(510) 642-5507</a:t>
            </a:r>
          </a:p>
          <a:p>
            <a:pPr>
              <a:defRPr/>
            </a:pPr>
            <a:r>
              <a:rPr lang="en-US" altLang="en-US" dirty="0"/>
              <a:t>Occupational Health Branch, CDPH</a:t>
            </a:r>
          </a:p>
          <a:p>
            <a:pPr lvl="1">
              <a:buFont typeface="Arial" panose="020B0604020202020204" pitchFamily="34" charset="0"/>
              <a:buChar char="•"/>
              <a:defRPr/>
            </a:pPr>
            <a:r>
              <a:rPr lang="en-US" altLang="en-US" dirty="0" smtClean="0"/>
              <a:t>Website</a:t>
            </a:r>
            <a:r>
              <a:rPr lang="en-US" altLang="en-US" dirty="0" smtClean="0"/>
              <a:t>: </a:t>
            </a:r>
            <a:r>
              <a:rPr lang="en-US" altLang="en-US" dirty="0" smtClean="0">
                <a:hlinkClick r:id="rId5"/>
              </a:rPr>
              <a:t>https://www.cdph.ca.gov/OHB</a:t>
            </a:r>
            <a:r>
              <a:rPr lang="en-US" altLang="en-US" dirty="0" smtClean="0"/>
              <a:t>    </a:t>
            </a:r>
            <a:endParaRPr lang="en-US" altLang="en-US" dirty="0"/>
          </a:p>
          <a:p>
            <a:pPr lvl="1">
              <a:buFont typeface="Arial" panose="020B0604020202020204" pitchFamily="34" charset="0"/>
              <a:buChar char="•"/>
              <a:defRPr/>
            </a:pPr>
            <a:r>
              <a:rPr lang="en-US" dirty="0"/>
              <a:t>(510) 620-5757</a:t>
            </a:r>
            <a:endParaRPr lang="en-US" altLang="en-US" dirty="0"/>
          </a:p>
          <a:p>
            <a:pPr>
              <a:defRPr/>
            </a:pPr>
            <a:r>
              <a:rPr lang="en-US" altLang="en-US" dirty="0"/>
              <a:t>Contacts</a:t>
            </a:r>
          </a:p>
          <a:p>
            <a:pPr lvl="1">
              <a:defRPr/>
            </a:pPr>
            <a:r>
              <a:rPr lang="en-US" altLang="en-US" dirty="0"/>
              <a:t>Diane Bush, </a:t>
            </a:r>
            <a:r>
              <a:rPr lang="en-US" altLang="en-US" dirty="0">
                <a:hlinkClick r:id="rId6"/>
              </a:rPr>
              <a:t>dbush@berkeley.edu</a:t>
            </a:r>
            <a:r>
              <a:rPr lang="en-US" altLang="en-US" dirty="0"/>
              <a:t>  </a:t>
            </a:r>
          </a:p>
          <a:p>
            <a:pPr lvl="1">
              <a:defRPr/>
            </a:pPr>
            <a:r>
              <a:rPr lang="en-US" altLang="en-US" dirty="0"/>
              <a:t>Laura Stock, </a:t>
            </a:r>
            <a:r>
              <a:rPr lang="en-US" altLang="en-US" dirty="0">
                <a:hlinkClick r:id="rId7"/>
              </a:rPr>
              <a:t>lstock@berkeley.edu</a:t>
            </a:r>
            <a:endParaRPr lang="en-US" altLang="en-US" dirty="0"/>
          </a:p>
        </p:txBody>
      </p:sp>
    </p:spTree>
    <p:extLst>
      <p:ext uri="{BB962C8B-B14F-4D97-AF65-F5344CB8AC3E}">
        <p14:creationId xmlns:p14="http://schemas.microsoft.com/office/powerpoint/2010/main" val="661490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type="subTitle" idx="10"/>
          </p:nvPr>
        </p:nvSpPr>
        <p:spPr>
          <a:xfrm>
            <a:off x="838200" y="1831381"/>
            <a:ext cx="7649308" cy="3549511"/>
          </a:xfrm>
          <a:solidFill>
            <a:srgbClr val="003262">
              <a:alpha val="72941"/>
            </a:srgbClr>
          </a:solidFill>
        </p:spPr>
        <p:txBody>
          <a:bodyPr>
            <a:normAutofit/>
          </a:bodyPr>
          <a:lstStyle/>
          <a:p>
            <a:pPr marL="342900" indent="-342900">
              <a:buFont typeface="Arial" panose="020B0604020202020204" pitchFamily="34" charset="0"/>
              <a:buChar char="•"/>
            </a:pPr>
            <a:r>
              <a:rPr lang="en-US" altLang="en-US" sz="2800" dirty="0" smtClean="0">
                <a:solidFill>
                  <a:schemeClr val="bg1"/>
                </a:solidFill>
              </a:rPr>
              <a:t>Discuss: Underlying Causes of Workplace Injuries</a:t>
            </a:r>
          </a:p>
          <a:p>
            <a:pPr marL="342900" indent="-342900">
              <a:buFont typeface="Arial" panose="020B0604020202020204" pitchFamily="34" charset="0"/>
              <a:buChar char="•"/>
            </a:pPr>
            <a:r>
              <a:rPr lang="en-US" altLang="en-US" sz="2800" dirty="0" smtClean="0">
                <a:solidFill>
                  <a:schemeClr val="bg1"/>
                </a:solidFill>
              </a:rPr>
              <a:t>Review: Rights on the Job</a:t>
            </a:r>
          </a:p>
          <a:p>
            <a:pPr marL="342900" indent="-342900">
              <a:buFont typeface="Arial" panose="020B0604020202020204" pitchFamily="34" charset="0"/>
              <a:buChar char="•"/>
            </a:pPr>
            <a:r>
              <a:rPr lang="en-US" altLang="en-US" sz="2800" dirty="0" smtClean="0">
                <a:solidFill>
                  <a:schemeClr val="bg1"/>
                </a:solidFill>
              </a:rPr>
              <a:t>Understanding Hazard Control</a:t>
            </a:r>
          </a:p>
          <a:p>
            <a:pPr marL="342900" indent="-342900">
              <a:buFont typeface="Arial" panose="020B0604020202020204" pitchFamily="34" charset="0"/>
              <a:buChar char="•"/>
            </a:pPr>
            <a:r>
              <a:rPr lang="en-US" altLang="en-US" sz="2800" dirty="0" smtClean="0">
                <a:solidFill>
                  <a:schemeClr val="bg1"/>
                </a:solidFill>
              </a:rPr>
              <a:t>Practice: Job Hazard Analysis</a:t>
            </a:r>
          </a:p>
          <a:p>
            <a:pPr marL="342900" indent="-342900">
              <a:buFont typeface="Arial" panose="020B0604020202020204" pitchFamily="34" charset="0"/>
              <a:buChar char="•"/>
            </a:pPr>
            <a:r>
              <a:rPr lang="en-US" altLang="en-US" sz="2800" dirty="0" smtClean="0">
                <a:solidFill>
                  <a:schemeClr val="bg1"/>
                </a:solidFill>
              </a:rPr>
              <a:t>Communicating about Safety on the Job</a:t>
            </a:r>
          </a:p>
        </p:txBody>
      </p:sp>
      <p:sp>
        <p:nvSpPr>
          <p:cNvPr id="3" name="Title 2"/>
          <p:cNvSpPr>
            <a:spLocks noGrp="1"/>
          </p:cNvSpPr>
          <p:nvPr>
            <p:ph type="title"/>
          </p:nvPr>
        </p:nvSpPr>
        <p:spPr>
          <a:xfrm>
            <a:off x="685800" y="289518"/>
            <a:ext cx="7662333" cy="1870111"/>
          </a:xfrm>
        </p:spPr>
        <p:txBody>
          <a:bodyPr/>
          <a:lstStyle/>
          <a:p>
            <a:r>
              <a:rPr lang="en-US" dirty="0" smtClean="0"/>
              <a:t>What you’ll learn</a:t>
            </a:r>
            <a:endParaRPr lang="en-US" dirty="0"/>
          </a:p>
        </p:txBody>
      </p:sp>
    </p:spTree>
    <p:extLst>
      <p:ext uri="{BB962C8B-B14F-4D97-AF65-F5344CB8AC3E}">
        <p14:creationId xmlns:p14="http://schemas.microsoft.com/office/powerpoint/2010/main" val="217643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584630" y="148840"/>
            <a:ext cx="7662333" cy="1870111"/>
          </a:xfrm>
        </p:spPr>
        <p:txBody>
          <a:bodyPr/>
          <a:lstStyle/>
          <a:p>
            <a:r>
              <a:rPr lang="en-US" dirty="0" smtClean="0"/>
              <a:t>Agree or Disagree?</a:t>
            </a:r>
            <a:endParaRPr lang="en-US" dirty="0"/>
          </a:p>
        </p:txBody>
      </p:sp>
      <p:sp>
        <p:nvSpPr>
          <p:cNvPr id="8" name="Rectangle 3"/>
          <p:cNvSpPr txBox="1">
            <a:spLocks noChangeArrowheads="1"/>
          </p:cNvSpPr>
          <p:nvPr/>
        </p:nvSpPr>
        <p:spPr>
          <a:xfrm>
            <a:off x="584630" y="1788454"/>
            <a:ext cx="7712918" cy="3079103"/>
          </a:xfrm>
          <a:prstGeom prst="rect">
            <a:avLst/>
          </a:prstGeom>
          <a:solidFill>
            <a:srgbClr val="FFFFFF">
              <a:alpha val="67059"/>
            </a:srgbClr>
          </a:solidFill>
        </p:spPr>
        <p:txBody>
          <a:bodyPr>
            <a:normAutofit/>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1588">
              <a:buFont typeface="Wingdings" panose="05000000000000000000" pitchFamily="2" charset="2"/>
              <a:buNone/>
            </a:pPr>
            <a:endParaRPr lang="en-US" altLang="en-US" i="1" dirty="0" smtClean="0"/>
          </a:p>
          <a:p>
            <a:pPr indent="-1588">
              <a:buFont typeface="Wingdings" panose="05000000000000000000" pitchFamily="2" charset="2"/>
              <a:buNone/>
            </a:pPr>
            <a:r>
              <a:rPr lang="en-US" altLang="en-US" sz="3600" b="1" i="1" dirty="0" smtClean="0">
                <a:solidFill>
                  <a:schemeClr val="accent6">
                    <a:lumMod val="50000"/>
                  </a:schemeClr>
                </a:solidFill>
              </a:rPr>
              <a:t>“Most injuries and illnesses on the job happen because workers make mistakes or are careless.”</a:t>
            </a:r>
          </a:p>
        </p:txBody>
      </p:sp>
    </p:spTree>
    <p:extLst>
      <p:ext uri="{BB962C8B-B14F-4D97-AF65-F5344CB8AC3E}">
        <p14:creationId xmlns:p14="http://schemas.microsoft.com/office/powerpoint/2010/main" val="24542621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3" name="Content Placeholder 12"/>
          <p:cNvSpPr>
            <a:spLocks noGrp="1"/>
          </p:cNvSpPr>
          <p:nvPr>
            <p:ph type="subTitle" idx="10"/>
          </p:nvPr>
        </p:nvSpPr>
        <p:spPr>
          <a:xfrm>
            <a:off x="4531864" y="1416497"/>
            <a:ext cx="4430652" cy="4585976"/>
          </a:xfrm>
          <a:solidFill>
            <a:schemeClr val="bg1"/>
          </a:solidFill>
        </p:spPr>
        <p:txBody>
          <a:bodyPr>
            <a:normAutofit/>
          </a:bodyPr>
          <a:lstStyle/>
          <a:p>
            <a:pPr marL="0" indent="0">
              <a:buNone/>
            </a:pPr>
            <a:endParaRPr lang="en-US" altLang="en-US" sz="2000" b="1" dirty="0">
              <a:solidFill>
                <a:schemeClr val="tx2"/>
              </a:solidFill>
            </a:endParaRPr>
          </a:p>
          <a:p>
            <a:pPr marL="0" indent="0">
              <a:buNone/>
            </a:pPr>
            <a:r>
              <a:rPr lang="en-US" altLang="en-US" sz="2400" b="1" dirty="0" smtClean="0">
                <a:solidFill>
                  <a:schemeClr val="tx2"/>
                </a:solidFill>
              </a:rPr>
              <a:t>“</a:t>
            </a:r>
            <a:r>
              <a:rPr lang="en-US" altLang="en-US" sz="2400" b="1" dirty="0">
                <a:solidFill>
                  <a:schemeClr val="tx2"/>
                </a:solidFill>
              </a:rPr>
              <a:t>He must have fallen in the hole. That's the only thing that makes sense. He knew not to go in there. He knew to stay two feet back. Those are the rules.“ </a:t>
            </a:r>
            <a:endParaRPr lang="en-US" altLang="en-US" sz="2400" b="1" dirty="0" smtClean="0">
              <a:solidFill>
                <a:schemeClr val="tx2"/>
              </a:solidFill>
            </a:endParaRPr>
          </a:p>
          <a:p>
            <a:pPr marL="0" indent="0">
              <a:buNone/>
            </a:pPr>
            <a:r>
              <a:rPr lang="en-US" altLang="en-US" sz="2000" dirty="0" smtClean="0">
                <a:solidFill>
                  <a:schemeClr val="tx2"/>
                </a:solidFill>
              </a:rPr>
              <a:t>– </a:t>
            </a:r>
            <a:r>
              <a:rPr lang="en-US" altLang="en-US" sz="2000" dirty="0">
                <a:solidFill>
                  <a:schemeClr val="tx2"/>
                </a:solidFill>
              </a:rPr>
              <a:t>Employer commenting on employee death in a trench while replacing a sewer line.</a:t>
            </a:r>
            <a:r>
              <a:rPr lang="en-US" altLang="en-US" sz="2000" b="1" dirty="0">
                <a:solidFill>
                  <a:schemeClr val="tx2"/>
                </a:solidFill>
              </a:rPr>
              <a:t> </a:t>
            </a:r>
            <a:endParaRPr lang="es-MX" sz="2000" dirty="0"/>
          </a:p>
        </p:txBody>
      </p:sp>
      <p:sp>
        <p:nvSpPr>
          <p:cNvPr id="7" name="Title 6"/>
          <p:cNvSpPr>
            <a:spLocks noGrp="1"/>
          </p:cNvSpPr>
          <p:nvPr>
            <p:ph type="title"/>
          </p:nvPr>
        </p:nvSpPr>
        <p:spPr>
          <a:xfrm>
            <a:off x="943574" y="76784"/>
            <a:ext cx="7662333" cy="1647316"/>
          </a:xfrm>
          <a:noFill/>
        </p:spPr>
        <p:txBody>
          <a:bodyPr/>
          <a:lstStyle/>
          <a:p>
            <a:r>
              <a:rPr lang="en-US" dirty="0" smtClean="0">
                <a:solidFill>
                  <a:schemeClr val="bg1"/>
                </a:solidFill>
              </a:rPr>
              <a:t>Accidents in the News</a:t>
            </a:r>
            <a:endParaRPr lang="en-US" dirty="0">
              <a:solidFill>
                <a:schemeClr val="bg1"/>
              </a:solidFill>
            </a:endParaRPr>
          </a:p>
        </p:txBody>
      </p:sp>
      <p:pic>
        <p:nvPicPr>
          <p:cNvPr id="6" name="Picture 4" descr="newsstories"/>
          <p:cNvPicPr>
            <a:picLocks noChangeAspect="1" noChangeArrowheads="1"/>
          </p:cNvPicPr>
          <p:nvPr/>
        </p:nvPicPr>
        <p:blipFill>
          <a:blip r:embed="rId3">
            <a:extLst>
              <a:ext uri="{28A0092B-C50C-407E-A947-70E740481C1C}">
                <a14:useLocalDpi xmlns:a14="http://schemas.microsoft.com/office/drawing/2010/main" val="0"/>
              </a:ext>
            </a:extLst>
          </a:blip>
          <a:srcRect l="8784" t="19406" r="8784" b="14554"/>
          <a:stretch>
            <a:fillRect/>
          </a:stretch>
        </p:blipFill>
        <p:spPr>
          <a:xfrm>
            <a:off x="168777" y="1416497"/>
            <a:ext cx="4208586" cy="45999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39104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7"/>
          <p:cNvGraphicFramePr>
            <a:graphicFrameLocks noChangeAspect="1"/>
          </p:cNvGraphicFramePr>
          <p:nvPr>
            <p:extLst>
              <p:ext uri="{D42A27DB-BD31-4B8C-83A1-F6EECF244321}">
                <p14:modId xmlns:p14="http://schemas.microsoft.com/office/powerpoint/2010/main" val="1092313275"/>
              </p:ext>
            </p:extLst>
          </p:nvPr>
        </p:nvGraphicFramePr>
        <p:xfrm>
          <a:off x="586153" y="2991582"/>
          <a:ext cx="5943600" cy="3590925"/>
        </p:xfrm>
        <a:graphic>
          <a:graphicData uri="http://schemas.openxmlformats.org/presentationml/2006/ole">
            <mc:AlternateContent xmlns:mc="http://schemas.openxmlformats.org/markup-compatibility/2006">
              <mc:Choice xmlns:v="urn:schemas-microsoft-com:vml" Requires="v">
                <p:oleObj spid="_x0000_s1048" name="Photo Editor Photo" r:id="rId4" imgW="18219048" imgH="13813178" progId="MSPhotoEd.3">
                  <p:embed/>
                </p:oleObj>
              </mc:Choice>
              <mc:Fallback>
                <p:oleObj name="Photo Editor Photo" r:id="rId4" imgW="18219048" imgH="13813178" progId="MSPhotoEd.3">
                  <p:embed/>
                  <p:pic>
                    <p:nvPicPr>
                      <p:cNvPr id="10245"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53" y="2991582"/>
                        <a:ext cx="5943600" cy="3590925"/>
                      </a:xfrm>
                      <a:prstGeom prst="rect">
                        <a:avLst/>
                      </a:prstGeom>
                      <a:noFill/>
                      <a:ln>
                        <a:noFill/>
                      </a:ln>
                    </p:spPr>
                  </p:pic>
                </p:oleObj>
              </mc:Fallback>
            </mc:AlternateContent>
          </a:graphicData>
        </a:graphic>
      </p:graphicFrame>
      <p:sp>
        <p:nvSpPr>
          <p:cNvPr id="7" name="Title 6"/>
          <p:cNvSpPr>
            <a:spLocks noGrp="1"/>
          </p:cNvSpPr>
          <p:nvPr>
            <p:ph type="title"/>
          </p:nvPr>
        </p:nvSpPr>
        <p:spPr>
          <a:xfrm>
            <a:off x="457201" y="529944"/>
            <a:ext cx="8182707" cy="1143000"/>
          </a:xfrm>
          <a:noFill/>
        </p:spPr>
        <p:txBody>
          <a:bodyPr>
            <a:normAutofit fontScale="90000"/>
          </a:bodyPr>
          <a:lstStyle/>
          <a:p>
            <a:r>
              <a:rPr lang="en-US" dirty="0" smtClean="0">
                <a:solidFill>
                  <a:schemeClr val="tx1"/>
                </a:solidFill>
              </a:rPr>
              <a:t>Direct and Underlying Causes of Injuries and Illnesses</a:t>
            </a:r>
            <a:endParaRPr lang="en-US" dirty="0">
              <a:solidFill>
                <a:schemeClr val="tx1"/>
              </a:solidFill>
            </a:endParaRPr>
          </a:p>
        </p:txBody>
      </p:sp>
      <p:sp>
        <p:nvSpPr>
          <p:cNvPr id="8" name="Rectangle 8"/>
          <p:cNvSpPr>
            <a:spLocks noChangeArrowheads="1"/>
          </p:cNvSpPr>
          <p:nvPr/>
        </p:nvSpPr>
        <p:spPr bwMode="auto">
          <a:xfrm>
            <a:off x="457201" y="1996985"/>
            <a:ext cx="5943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r>
              <a:rPr lang="en-US" altLang="en-US" sz="2400" b="1" dirty="0">
                <a:ea typeface="Times New Roman" panose="02020603050405020304" pitchFamily="18" charset="0"/>
                <a:cs typeface="Arial" panose="020B0604020202020204" pitchFamily="34" charset="0"/>
              </a:rPr>
              <a:t>Direct Cause</a:t>
            </a:r>
            <a:endParaRPr lang="en-US" altLang="en-US" sz="2400" dirty="0">
              <a:latin typeface="Tahoma" panose="020B0604030504040204" pitchFamily="34" charset="0"/>
              <a:ea typeface="Times New Roman" panose="02020603050405020304" pitchFamily="18" charset="0"/>
              <a:cs typeface="Arial" panose="020B0604020202020204" pitchFamily="34" charset="0"/>
            </a:endParaRPr>
          </a:p>
          <a:p>
            <a:pPr>
              <a:spcBef>
                <a:spcPct val="0"/>
              </a:spcBef>
              <a:buClrTx/>
              <a:buSzTx/>
              <a:buFontTx/>
              <a:buNone/>
            </a:pPr>
            <a:r>
              <a:rPr lang="en-US" altLang="en-US" sz="2400" b="1" dirty="0">
                <a:ea typeface="Times New Roman" panose="02020603050405020304" pitchFamily="18" charset="0"/>
                <a:cs typeface="Arial" panose="020B0604020202020204" pitchFamily="34" charset="0"/>
              </a:rPr>
              <a:t>(“unsafe act” or technical failure)</a:t>
            </a:r>
            <a:endParaRPr lang="en-US" altLang="en-US" sz="2400" dirty="0">
              <a:latin typeface="Tahoma" panose="020B0604030504040204" pitchFamily="34" charset="0"/>
              <a:ea typeface="Times New Roman" panose="02020603050405020304" pitchFamily="18" charset="0"/>
              <a:cs typeface="Arial" panose="020B0604020202020204" pitchFamily="34" charset="0"/>
            </a:endParaRPr>
          </a:p>
          <a:p>
            <a:pPr>
              <a:spcBef>
                <a:spcPct val="0"/>
              </a:spcBef>
              <a:buClrTx/>
              <a:buSzTx/>
              <a:buFontTx/>
              <a:buNone/>
            </a:pPr>
            <a:endParaRPr lang="en-US" altLang="en-US" sz="2400" dirty="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37846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457201" y="236867"/>
            <a:ext cx="5935979" cy="1143000"/>
          </a:xfrm>
          <a:prstGeom prst="rect">
            <a:avLst/>
          </a:prstGeom>
          <a:noFill/>
        </p:spPr>
        <p:txBody>
          <a:bodyPr vert="horz" lIns="91440" tIns="45720" rIns="91440" bIns="45720" rtlCol="0" anchor="ctr">
            <a:normAutofit/>
          </a:bodyPr>
          <a:lstStyle>
            <a:lvl1pPr algn="l" defTabSz="457200" rtl="0" eaLnBrk="1" latinLnBrk="0" hangingPunct="1">
              <a:spcBef>
                <a:spcPct val="0"/>
              </a:spcBef>
              <a:buNone/>
              <a:defRPr sz="5000" b="1" i="0" kern="1200">
                <a:solidFill>
                  <a:srgbClr val="0D0D0D"/>
                </a:solidFill>
                <a:latin typeface="Lucida Grande"/>
                <a:ea typeface="+mj-ea"/>
                <a:cs typeface="Lucida Grande"/>
              </a:defRPr>
            </a:lvl1pPr>
          </a:lstStyle>
          <a:p>
            <a:r>
              <a:rPr lang="en-US" dirty="0" smtClean="0">
                <a:solidFill>
                  <a:schemeClr val="bg1"/>
                </a:solidFill>
              </a:rPr>
              <a:t>Tom’s Story</a:t>
            </a:r>
            <a:endParaRPr lang="en-US" dirty="0">
              <a:solidFill>
                <a:schemeClr val="bg1"/>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0" r="-1140"/>
          <a:stretch/>
        </p:blipFill>
        <p:spPr bwMode="auto">
          <a:xfrm>
            <a:off x="601581" y="1257956"/>
            <a:ext cx="8196637" cy="5673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567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9259" y="159184"/>
            <a:ext cx="7662333" cy="1870111"/>
          </a:xfrm>
          <a:noFill/>
        </p:spPr>
        <p:txBody>
          <a:bodyPr/>
          <a:lstStyle/>
          <a:p>
            <a:r>
              <a:rPr lang="en-US" dirty="0" smtClean="0">
                <a:solidFill>
                  <a:schemeClr val="bg1"/>
                </a:solidFill>
              </a:rPr>
              <a:t>Cal/OSHA Standards</a:t>
            </a:r>
            <a:endParaRPr lang="en-US" dirty="0">
              <a:solidFill>
                <a:schemeClr val="bg1"/>
              </a:solidFill>
            </a:endParaRPr>
          </a:p>
        </p:txBody>
      </p:sp>
      <p:sp>
        <p:nvSpPr>
          <p:cNvPr id="9" name="Rectangle 4"/>
          <p:cNvSpPr txBox="1">
            <a:spLocks noChangeArrowheads="1"/>
          </p:cNvSpPr>
          <p:nvPr/>
        </p:nvSpPr>
        <p:spPr>
          <a:xfrm>
            <a:off x="338097" y="1689779"/>
            <a:ext cx="4006237" cy="4196191"/>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234950">
              <a:lnSpc>
                <a:spcPct val="90000"/>
              </a:lnSpc>
              <a:buFont typeface="Wingdings" panose="05000000000000000000" pitchFamily="2" charset="2"/>
              <a:buNone/>
            </a:pPr>
            <a:r>
              <a:rPr lang="en-US" altLang="en-US" sz="1800" b="1" dirty="0" smtClean="0"/>
              <a:t>	</a:t>
            </a:r>
            <a:r>
              <a:rPr lang="en-US" altLang="en-US" sz="2400" b="1" dirty="0" smtClean="0"/>
              <a:t>General Cal/OSHA standards: </a:t>
            </a:r>
            <a:endParaRPr lang="en-US" altLang="en-US" sz="2400" dirty="0" smtClean="0"/>
          </a:p>
          <a:p>
            <a:pPr marL="234950" indent="-234950">
              <a:lnSpc>
                <a:spcPct val="90000"/>
              </a:lnSpc>
              <a:spcBef>
                <a:spcPct val="30000"/>
              </a:spcBef>
            </a:pPr>
            <a:r>
              <a:rPr lang="en-US" altLang="en-US" dirty="0" smtClean="0"/>
              <a:t>Injury and Illness Prevention Program standard</a:t>
            </a:r>
          </a:p>
          <a:p>
            <a:pPr marL="234950" indent="-234950">
              <a:lnSpc>
                <a:spcPct val="90000"/>
              </a:lnSpc>
              <a:spcBef>
                <a:spcPct val="30000"/>
              </a:spcBef>
            </a:pPr>
            <a:r>
              <a:rPr lang="en-US" altLang="en-US" dirty="0" smtClean="0"/>
              <a:t>Hazard Communication standard </a:t>
            </a:r>
          </a:p>
          <a:p>
            <a:pPr marL="234950" indent="-234950">
              <a:lnSpc>
                <a:spcPct val="90000"/>
              </a:lnSpc>
              <a:spcBef>
                <a:spcPct val="30000"/>
              </a:spcBef>
            </a:pPr>
            <a:r>
              <a:rPr lang="en-US" altLang="en-US" dirty="0" smtClean="0"/>
              <a:t>Access to Employee Exposure and Medical Records standard</a:t>
            </a:r>
          </a:p>
          <a:p>
            <a:pPr marL="234950" indent="-234950">
              <a:lnSpc>
                <a:spcPct val="90000"/>
              </a:lnSpc>
              <a:spcBef>
                <a:spcPct val="30000"/>
              </a:spcBef>
            </a:pPr>
            <a:r>
              <a:rPr lang="en-US" altLang="en-US" dirty="0" smtClean="0"/>
              <a:t>Log of Work-Related Injuries and Illnesses (Cal/OSHA Form 300).</a:t>
            </a:r>
          </a:p>
          <a:p>
            <a:pPr marL="234950" indent="-234950">
              <a:lnSpc>
                <a:spcPct val="90000"/>
              </a:lnSpc>
            </a:pPr>
            <a:endParaRPr lang="en-US" altLang="en-US" sz="2000" dirty="0" smtClean="0"/>
          </a:p>
        </p:txBody>
      </p:sp>
      <p:sp>
        <p:nvSpPr>
          <p:cNvPr id="10" name="Rectangle 3"/>
          <p:cNvSpPr txBox="1">
            <a:spLocks noChangeArrowheads="1"/>
          </p:cNvSpPr>
          <p:nvPr/>
        </p:nvSpPr>
        <p:spPr>
          <a:xfrm>
            <a:off x="4556633" y="1689779"/>
            <a:ext cx="4152248" cy="4196191"/>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234950">
              <a:lnSpc>
                <a:spcPct val="90000"/>
              </a:lnSpc>
              <a:buFont typeface="Wingdings" panose="05000000000000000000" pitchFamily="2" charset="2"/>
              <a:buNone/>
            </a:pPr>
            <a:r>
              <a:rPr lang="en-US" altLang="en-US" sz="1800" b="1" dirty="0" smtClean="0"/>
              <a:t>	</a:t>
            </a:r>
            <a:r>
              <a:rPr lang="en-US" altLang="en-US" sz="2400" b="1" dirty="0" smtClean="0"/>
              <a:t>Specific Cal/OSHA standards:</a:t>
            </a:r>
            <a:endParaRPr lang="en-US" altLang="en-US" sz="2400" dirty="0" smtClean="0"/>
          </a:p>
          <a:p>
            <a:pPr marL="234950" indent="-234950">
              <a:lnSpc>
                <a:spcPct val="90000"/>
              </a:lnSpc>
              <a:spcBef>
                <a:spcPct val="30000"/>
              </a:spcBef>
            </a:pPr>
            <a:r>
              <a:rPr lang="en-US" altLang="en-US" dirty="0" smtClean="0"/>
              <a:t>Provide protection against specific hazards.</a:t>
            </a:r>
          </a:p>
          <a:p>
            <a:pPr marL="234950" indent="-234950">
              <a:lnSpc>
                <a:spcPct val="90000"/>
              </a:lnSpc>
              <a:spcBef>
                <a:spcPct val="30000"/>
              </a:spcBef>
            </a:pPr>
            <a:r>
              <a:rPr lang="en-US" altLang="en-US" dirty="0" smtClean="0"/>
              <a:t>Set out detailed rules that must be followed or minimum levels of protection that must be achieved.</a:t>
            </a:r>
          </a:p>
          <a:p>
            <a:pPr marL="234950" indent="-234950">
              <a:lnSpc>
                <a:spcPct val="90000"/>
              </a:lnSpc>
              <a:spcBef>
                <a:spcPct val="30000"/>
              </a:spcBef>
            </a:pPr>
            <a:r>
              <a:rPr lang="en-US" altLang="en-US" dirty="0" smtClean="0"/>
              <a:t>Cover a wide range of hazards, from toxic substances to specific operations such as roofing. </a:t>
            </a:r>
            <a:endParaRPr lang="en-US" altLang="en-US" b="1" dirty="0" smtClean="0"/>
          </a:p>
        </p:txBody>
      </p:sp>
    </p:spTree>
    <p:extLst>
      <p:ext uri="{BB962C8B-B14F-4D97-AF65-F5344CB8AC3E}">
        <p14:creationId xmlns:p14="http://schemas.microsoft.com/office/powerpoint/2010/main" val="1393020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569259" y="159184"/>
            <a:ext cx="8398008" cy="1870111"/>
          </a:xfrm>
          <a:noFill/>
        </p:spPr>
        <p:txBody>
          <a:bodyPr/>
          <a:lstStyle/>
          <a:p>
            <a:r>
              <a:rPr lang="en-US" dirty="0" smtClean="0">
                <a:solidFill>
                  <a:schemeClr val="bg1"/>
                </a:solidFill>
              </a:rPr>
              <a:t>Cal/OSHA’s IIPP Standard</a:t>
            </a:r>
            <a:endParaRPr lang="en-US" dirty="0">
              <a:solidFill>
                <a:schemeClr val="bg1"/>
              </a:solidFill>
            </a:endParaRPr>
          </a:p>
        </p:txBody>
      </p:sp>
      <p:sp>
        <p:nvSpPr>
          <p:cNvPr id="5" name="Content Placeholder 12"/>
          <p:cNvSpPr txBox="1">
            <a:spLocks/>
          </p:cNvSpPr>
          <p:nvPr/>
        </p:nvSpPr>
        <p:spPr>
          <a:xfrm>
            <a:off x="694902" y="1688958"/>
            <a:ext cx="6851020" cy="4327639"/>
          </a:xfrm>
          <a:prstGeom prst="rect">
            <a:avLst/>
          </a:prstGeom>
          <a:solidFill>
            <a:schemeClr val="bg1"/>
          </a:solidFill>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2200" kern="1200">
                <a:solidFill>
                  <a:srgbClr val="2D637F"/>
                </a:solidFill>
                <a:latin typeface="Lucida Grande"/>
                <a:ea typeface="+mn-ea"/>
                <a:cs typeface="Lucida Grande"/>
              </a:defRPr>
            </a:lvl1pPr>
            <a:lvl2pPr marL="742950" indent="-285750" algn="l" defTabSz="457200" rtl="0" eaLnBrk="1" latinLnBrk="0" hangingPunct="1">
              <a:spcBef>
                <a:spcPct val="20000"/>
              </a:spcBef>
              <a:buFont typeface="Arial"/>
              <a:buChar char="–"/>
              <a:defRPr sz="2000" kern="1200">
                <a:solidFill>
                  <a:srgbClr val="2D637F"/>
                </a:solidFill>
                <a:latin typeface="Lucida Grande"/>
                <a:ea typeface="+mn-ea"/>
                <a:cs typeface="Lucida Grande"/>
              </a:defRPr>
            </a:lvl2pPr>
            <a:lvl3pPr marL="1143000" indent="-228600" algn="l" defTabSz="457200" rtl="0" eaLnBrk="1" latinLnBrk="0" hangingPunct="1">
              <a:spcBef>
                <a:spcPct val="20000"/>
              </a:spcBef>
              <a:buFont typeface="Arial"/>
              <a:buChar char="•"/>
              <a:defRPr sz="1800" kern="1200">
                <a:solidFill>
                  <a:srgbClr val="2D637F"/>
                </a:solidFill>
                <a:latin typeface="Lucida Grande"/>
                <a:ea typeface="+mn-ea"/>
                <a:cs typeface="Lucida Grande"/>
              </a:defRPr>
            </a:lvl3pPr>
            <a:lvl4pPr marL="1600200" indent="-228600" algn="l" defTabSz="457200" rtl="0" eaLnBrk="1" latinLnBrk="0" hangingPunct="1">
              <a:spcBef>
                <a:spcPct val="20000"/>
              </a:spcBef>
              <a:buFont typeface="Arial"/>
              <a:buChar char="–"/>
              <a:defRPr sz="1600" kern="1200">
                <a:solidFill>
                  <a:srgbClr val="2D637F"/>
                </a:solidFill>
                <a:latin typeface="Lucida Grande"/>
                <a:ea typeface="+mn-ea"/>
                <a:cs typeface="Lucida Grande"/>
              </a:defRPr>
            </a:lvl4pPr>
            <a:lvl5pPr marL="2057400" indent="-228600" algn="l" defTabSz="457200" rtl="0" eaLnBrk="1" latinLnBrk="0" hangingPunct="1">
              <a:spcBef>
                <a:spcPct val="20000"/>
              </a:spcBef>
              <a:buFont typeface="Arial"/>
              <a:buChar char="»"/>
              <a:defRPr sz="1400" kern="1200">
                <a:solidFill>
                  <a:srgbClr val="2D637F"/>
                </a:solidFill>
                <a:latin typeface="Lucida Grande"/>
                <a:ea typeface="+mn-ea"/>
                <a:cs typeface="Lucida Grande"/>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80000"/>
              </a:lnSpc>
              <a:spcBef>
                <a:spcPct val="40000"/>
              </a:spcBef>
              <a:spcAft>
                <a:spcPct val="20000"/>
              </a:spcAft>
            </a:pPr>
            <a:endParaRPr lang="en-US" altLang="en-US" sz="900" b="1" dirty="0" smtClean="0"/>
          </a:p>
          <a:p>
            <a:pPr>
              <a:lnSpc>
                <a:spcPct val="80000"/>
              </a:lnSpc>
              <a:spcBef>
                <a:spcPct val="40000"/>
              </a:spcBef>
              <a:spcAft>
                <a:spcPct val="20000"/>
              </a:spcAft>
            </a:pPr>
            <a:r>
              <a:rPr lang="en-US" altLang="en-US" sz="2400" b="1" dirty="0" smtClean="0"/>
              <a:t>Management </a:t>
            </a:r>
            <a:r>
              <a:rPr lang="en-US" altLang="en-US" sz="2400" b="1" dirty="0"/>
              <a:t>commitment </a:t>
            </a:r>
          </a:p>
          <a:p>
            <a:pPr>
              <a:lnSpc>
                <a:spcPct val="80000"/>
              </a:lnSpc>
              <a:spcBef>
                <a:spcPct val="40000"/>
              </a:spcBef>
              <a:spcAft>
                <a:spcPct val="20000"/>
              </a:spcAft>
            </a:pPr>
            <a:r>
              <a:rPr lang="en-US" altLang="en-US" sz="2400" b="1" dirty="0"/>
              <a:t>Incident investigations </a:t>
            </a:r>
          </a:p>
          <a:p>
            <a:pPr>
              <a:lnSpc>
                <a:spcPct val="80000"/>
              </a:lnSpc>
              <a:spcBef>
                <a:spcPct val="40000"/>
              </a:spcBef>
              <a:spcAft>
                <a:spcPct val="20000"/>
              </a:spcAft>
            </a:pPr>
            <a:r>
              <a:rPr lang="en-US" altLang="en-US" sz="2400" b="1" dirty="0"/>
              <a:t>Hazard identification</a:t>
            </a:r>
          </a:p>
          <a:p>
            <a:pPr>
              <a:lnSpc>
                <a:spcPct val="80000"/>
              </a:lnSpc>
              <a:spcBef>
                <a:spcPct val="40000"/>
              </a:spcBef>
              <a:spcAft>
                <a:spcPct val="20000"/>
              </a:spcAft>
            </a:pPr>
            <a:r>
              <a:rPr lang="en-US" altLang="en-US" sz="2400" b="1" dirty="0"/>
              <a:t>Hazard control</a:t>
            </a:r>
          </a:p>
          <a:p>
            <a:pPr>
              <a:lnSpc>
                <a:spcPct val="80000"/>
              </a:lnSpc>
              <a:spcBef>
                <a:spcPct val="40000"/>
              </a:spcBef>
              <a:spcAft>
                <a:spcPct val="20000"/>
              </a:spcAft>
            </a:pPr>
            <a:r>
              <a:rPr lang="en-US" altLang="en-US" sz="2400" b="1" dirty="0"/>
              <a:t>Training of employees, supervisors, managers</a:t>
            </a:r>
          </a:p>
          <a:p>
            <a:pPr>
              <a:lnSpc>
                <a:spcPct val="80000"/>
              </a:lnSpc>
              <a:spcBef>
                <a:spcPct val="40000"/>
              </a:spcBef>
              <a:spcAft>
                <a:spcPct val="20000"/>
              </a:spcAft>
            </a:pPr>
            <a:r>
              <a:rPr lang="en-US" altLang="en-US" sz="2400" b="1" dirty="0"/>
              <a:t>Communication with employees about health and safety</a:t>
            </a:r>
          </a:p>
          <a:p>
            <a:pPr>
              <a:lnSpc>
                <a:spcPct val="80000"/>
              </a:lnSpc>
              <a:spcBef>
                <a:spcPct val="40000"/>
              </a:spcBef>
              <a:spcAft>
                <a:spcPct val="20000"/>
              </a:spcAft>
            </a:pPr>
            <a:r>
              <a:rPr lang="en-US" altLang="en-US" sz="2400" b="1" dirty="0"/>
              <a:t>Fair system for compliance with safety rules</a:t>
            </a:r>
          </a:p>
          <a:p>
            <a:pPr>
              <a:lnSpc>
                <a:spcPct val="80000"/>
              </a:lnSpc>
              <a:spcBef>
                <a:spcPct val="40000"/>
              </a:spcBef>
              <a:spcAft>
                <a:spcPct val="20000"/>
              </a:spcAft>
            </a:pPr>
            <a:r>
              <a:rPr lang="en-US" altLang="en-US" sz="2400" b="1" dirty="0"/>
              <a:t>The IIPP must be written and implemented</a:t>
            </a:r>
          </a:p>
          <a:p>
            <a:pPr marL="0" indent="0">
              <a:buFont typeface="Arial"/>
              <a:buNone/>
            </a:pPr>
            <a:endParaRPr lang="es-MX" dirty="0"/>
          </a:p>
        </p:txBody>
      </p:sp>
    </p:spTree>
    <p:extLst>
      <p:ext uri="{BB962C8B-B14F-4D97-AF65-F5344CB8AC3E}">
        <p14:creationId xmlns:p14="http://schemas.microsoft.com/office/powerpoint/2010/main" val="138180844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3.xml><?xml version="1.0" encoding="utf-8"?>
<a:theme xmlns:a="http://schemas.openxmlformats.org/drawingml/2006/main" name="6_Face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4.xml><?xml version="1.0" encoding="utf-8"?>
<a:theme xmlns:a="http://schemas.openxmlformats.org/drawingml/2006/main" name="7_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5.xml><?xml version="1.0" encoding="utf-8"?>
<a:theme xmlns:a="http://schemas.openxmlformats.org/drawingml/2006/main" name="9_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6.xml><?xml version="1.0" encoding="utf-8"?>
<a:theme xmlns:a="http://schemas.openxmlformats.org/drawingml/2006/main" name="11_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7.xml><?xml version="1.0" encoding="utf-8"?>
<a:theme xmlns:a="http://schemas.openxmlformats.org/drawingml/2006/main" name="12_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8.xml><?xml version="1.0" encoding="utf-8"?>
<a:theme xmlns:a="http://schemas.openxmlformats.org/drawingml/2006/main" name="1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ppt/theme/theme9.xml><?xml version="1.0" encoding="utf-8"?>
<a:theme xmlns:a="http://schemas.openxmlformats.org/drawingml/2006/main" name="14_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
  <TotalTime>1335</TotalTime>
  <Words>499</Words>
  <Application>Microsoft Office PowerPoint</Application>
  <PresentationFormat>On-screen Show (4:3)</PresentationFormat>
  <Paragraphs>165</Paragraphs>
  <Slides>28</Slides>
  <Notes>14</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28</vt:i4>
      </vt:variant>
    </vt:vector>
  </HeadingPairs>
  <TitlesOfParts>
    <vt:vector size="39" baseType="lpstr">
      <vt:lpstr>Custom Design</vt:lpstr>
      <vt:lpstr>3_Facet</vt:lpstr>
      <vt:lpstr>6_Facet</vt:lpstr>
      <vt:lpstr>7_Facet</vt:lpstr>
      <vt:lpstr>9_Facet</vt:lpstr>
      <vt:lpstr>11_Facet</vt:lpstr>
      <vt:lpstr>12_Facet</vt:lpstr>
      <vt:lpstr>13_Facet</vt:lpstr>
      <vt:lpstr>14_Facet</vt:lpstr>
      <vt:lpstr>Facet</vt:lpstr>
      <vt:lpstr>Photo Editor Photo</vt:lpstr>
      <vt:lpstr>Problem-Solving for Safety</vt:lpstr>
      <vt:lpstr>Acknowledgements</vt:lpstr>
      <vt:lpstr>What you’ll learn</vt:lpstr>
      <vt:lpstr>Agree or Disagree?</vt:lpstr>
      <vt:lpstr>Accidents in the News</vt:lpstr>
      <vt:lpstr>Direct and Underlying Causes of Injuries and Illnesses</vt:lpstr>
      <vt:lpstr>PowerPoint Presentation</vt:lpstr>
      <vt:lpstr>Cal/OSHA Standards</vt:lpstr>
      <vt:lpstr>Cal/OSHA’s IIPP Standard</vt:lpstr>
      <vt:lpstr>Understanding the                     “hierarchy of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Problem-Solving Skills</vt:lpstr>
      <vt:lpstr>How to Approach a Workplace Problem</vt:lpstr>
      <vt:lpstr>Summing It Up</vt:lpstr>
      <vt:lpstr>For More Information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Diane E. BUSH</cp:lastModifiedBy>
  <cp:revision>119</cp:revision>
  <dcterms:created xsi:type="dcterms:W3CDTF">2013-01-15T19:08:57Z</dcterms:created>
  <dcterms:modified xsi:type="dcterms:W3CDTF">2019-08-20T22:42:26Z</dcterms:modified>
</cp:coreProperties>
</file>