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9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970" r:id="rId2"/>
    <p:sldMasterId id="2147484060" r:id="rId3"/>
    <p:sldMasterId id="2147484078" r:id="rId4"/>
    <p:sldMasterId id="2147484114" r:id="rId5"/>
    <p:sldMasterId id="2147484168" r:id="rId6"/>
    <p:sldMasterId id="2147484186" r:id="rId7"/>
    <p:sldMasterId id="2147484204" r:id="rId8"/>
    <p:sldMasterId id="2147484222" r:id="rId9"/>
    <p:sldMasterId id="2147484242" r:id="rId10"/>
  </p:sldMasterIdLst>
  <p:notesMasterIdLst>
    <p:notesMasterId r:id="rId39"/>
  </p:notesMasterIdLst>
  <p:handoutMasterIdLst>
    <p:handoutMasterId r:id="rId40"/>
  </p:handoutMasterIdLst>
  <p:sldIdLst>
    <p:sldId id="274" r:id="rId11"/>
    <p:sldId id="325" r:id="rId12"/>
    <p:sldId id="309" r:id="rId13"/>
    <p:sldId id="287" r:id="rId14"/>
    <p:sldId id="301" r:id="rId15"/>
    <p:sldId id="326" r:id="rId16"/>
    <p:sldId id="327" r:id="rId17"/>
    <p:sldId id="329" r:id="rId18"/>
    <p:sldId id="349" r:id="rId19"/>
    <p:sldId id="328" r:id="rId20"/>
    <p:sldId id="331" r:id="rId21"/>
    <p:sldId id="350" r:id="rId22"/>
    <p:sldId id="351" r:id="rId23"/>
    <p:sldId id="353" r:id="rId24"/>
    <p:sldId id="352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45" r:id="rId35"/>
    <p:sldId id="346" r:id="rId36"/>
    <p:sldId id="347" r:id="rId37"/>
    <p:sldId id="34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FFFFFF"/>
    <a:srgbClr val="53626F"/>
    <a:srgbClr val="003262"/>
    <a:srgbClr val="00B0DA"/>
    <a:srgbClr val="2D637F"/>
    <a:srgbClr val="E09E19"/>
    <a:srgbClr val="9DAD33"/>
    <a:srgbClr val="6C3302"/>
    <a:srgbClr val="584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2" autoAdjust="0"/>
    <p:restoredTop sz="95691" autoAdjust="0"/>
  </p:normalViewPr>
  <p:slideViewPr>
    <p:cSldViewPr snapToGrid="0" snapToObjects="1">
      <p:cViewPr varScale="1">
        <p:scale>
          <a:sx n="122" d="100"/>
          <a:sy n="122" d="100"/>
        </p:scale>
        <p:origin x="1200" y="102"/>
      </p:cViewPr>
      <p:guideLst>
        <p:guide orient="horz" pos="360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B1905-1EEB-6545-B5E2-B70E8868255E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1A396-5F67-764F-9A9A-305152EB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3F6BF-7462-9046-A2B6-90C29244BD27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7DBC5-2A13-CA47-B9EE-6017A92B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0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83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6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9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0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4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9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30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3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66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83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57950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1248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5175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97417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12096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643455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73615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7895201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15846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2398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26392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33135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16080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24938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20118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86910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52525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39340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57225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1373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6768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7646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63919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1396043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10779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2486833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59422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54220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41935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48008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67796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5895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11872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35749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38963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29317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52728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1430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32875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50100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6843530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67559"/>
      </p:ext>
    </p:extLst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794395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83856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08736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3444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11276"/>
      </p:ext>
    </p:extLst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26143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83437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20895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07247"/>
      </p:ext>
    </p:extLst>
  </p:cSld>
  <p:clrMapOvr>
    <a:masterClrMapping/>
  </p:clrMapOvr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7303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21166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988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96732"/>
      </p:ext>
    </p:extLst>
  </p:cSld>
  <p:clrMapOvr>
    <a:masterClrMapping/>
  </p:clrMapOvr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03270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903742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81381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397023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14741"/>
      </p:ext>
    </p:extLst>
  </p:cSld>
  <p:clrMapOvr>
    <a:masterClrMapping/>
  </p:clrMapOvr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7398058"/>
      </p:ext>
    </p:extLst>
  </p:cSld>
  <p:clrMapOvr>
    <a:masterClrMapping/>
  </p:clrMapOvr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34027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74190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1126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9530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1390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556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9810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rd_ppt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685800" y="1534695"/>
            <a:ext cx="7772400" cy="19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 cap="none">
                <a:solidFill>
                  <a:srgbClr val="003262"/>
                </a:solidFill>
                <a:latin typeface="FreightSans Pro Semibold"/>
                <a:ea typeface="+mj-ea"/>
                <a:cs typeface="FreightSans Pro Semibold"/>
              </a:defRPr>
            </a:lvl1pPr>
          </a:lstStyle>
          <a:p>
            <a:endParaRPr lang="en-US" sz="5500" b="1" dirty="0">
              <a:latin typeface="Lucida Grande"/>
              <a:cs typeface="Lucida Grande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003262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14" descr="UC Berkeley Primary Logo_Berkeley 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1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9476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843664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5524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42081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0920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3925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6442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5877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9267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4960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685800" y="1534695"/>
            <a:ext cx="7772400" cy="19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 cap="none">
                <a:solidFill>
                  <a:srgbClr val="003262"/>
                </a:solidFill>
                <a:latin typeface="FreightSans Pro Semibold"/>
                <a:ea typeface="+mj-ea"/>
                <a:cs typeface="FreightSans Pro Semibold"/>
              </a:defRPr>
            </a:lvl1pPr>
          </a:lstStyle>
          <a:p>
            <a:endParaRPr lang="en-US" sz="5500" b="1" dirty="0">
              <a:latin typeface="Lucida Grande"/>
              <a:cs typeface="Lucida Grande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0D0D0D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>
                <a:solidFill>
                  <a:srgbClr val="0D0D0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0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9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3455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1667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5734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9881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440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1807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3368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384746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6939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45125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rd_ppt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85800" y="824332"/>
            <a:ext cx="7553325" cy="2723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0" i="0" kern="1200">
                <a:solidFill>
                  <a:srgbClr val="003262"/>
                </a:solidFill>
                <a:latin typeface="Lucida Grande"/>
                <a:ea typeface="+mj-ea"/>
                <a:cs typeface="Lucida Grande"/>
              </a:defRPr>
            </a:lvl1pPr>
          </a:lstStyle>
          <a:p>
            <a:endParaRPr lang="en-US" b="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003262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UC Berkeley Primary Logo_Berkeley 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6466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185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862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4774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6310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31258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7025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94967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4848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2449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rd_ppt8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85800" y="824332"/>
            <a:ext cx="7553325" cy="2723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0" i="0" kern="1200">
                <a:solidFill>
                  <a:srgbClr val="003262"/>
                </a:solidFill>
                <a:latin typeface="Lucida Grande"/>
                <a:ea typeface="+mj-ea"/>
                <a:cs typeface="Lucida Grande"/>
              </a:defRPr>
            </a:lvl1pPr>
          </a:lstStyle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0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13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85950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01221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4885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8860801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67070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537763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70909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7259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13241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85800" y="824332"/>
            <a:ext cx="7553325" cy="2723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0" i="0" kern="1200">
                <a:solidFill>
                  <a:srgbClr val="003262"/>
                </a:solidFill>
                <a:latin typeface="Lucida Grande"/>
                <a:ea typeface="+mj-ea"/>
                <a:cs typeface="Lucida Grande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0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rd_ppt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685800" y="1534695"/>
            <a:ext cx="7772400" cy="19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 cap="none">
                <a:solidFill>
                  <a:srgbClr val="003262"/>
                </a:solidFill>
                <a:latin typeface="FreightSans Pro Semibold"/>
                <a:ea typeface="+mj-ea"/>
                <a:cs typeface="FreightSans Pro Semibold"/>
              </a:defRPr>
            </a:lvl1pPr>
          </a:lstStyle>
          <a:p>
            <a:endParaRPr lang="en-US" sz="5500" b="1" dirty="0">
              <a:latin typeface="Lucida Grande"/>
              <a:cs typeface="Lucida Grande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003262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14" descr="UC Berkeley Primary Logo_Berkeley 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9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17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22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62926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8610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35281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53211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39313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74335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2056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rd_ppt9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85800" y="824332"/>
            <a:ext cx="7553325" cy="2723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0" i="0" kern="1200">
                <a:solidFill>
                  <a:srgbClr val="003262"/>
                </a:solidFill>
                <a:latin typeface="Lucida Grande"/>
                <a:ea typeface="+mj-ea"/>
                <a:cs typeface="Lucida Grande"/>
              </a:defRPr>
            </a:lvl1pPr>
          </a:lstStyle>
          <a:p>
            <a:endParaRPr lang="en-US" b="1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685800" y="332021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003262"/>
                </a:solidFill>
                <a:latin typeface="FreightSans Pro Semibold"/>
                <a:cs typeface="FreightSans Pro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1450102"/>
            <a:ext cx="7662333" cy="18701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 descr="UC Berkeley Primary Logo_Berkeley 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68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40689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59864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94193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1714889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28398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098034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75558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18190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11976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1687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845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90091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55961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83895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97862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48901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40277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10506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82682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91537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2235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057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25252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7897939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56748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17593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03560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79165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31077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26823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38915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1341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10" name="Picture 9" descr="UC Berkeley Primary Logo_Berkeley Blue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3" r:id="rId3"/>
    <p:sldLayoutId id="2147483684" r:id="rId4"/>
    <p:sldLayoutId id="2147483686" r:id="rId5"/>
    <p:sldLayoutId id="2147483687" r:id="rId6"/>
    <p:sldLayoutId id="2147483688" r:id="rId7"/>
    <p:sldLayoutId id="2147483897" r:id="rId8"/>
    <p:sldLayoutId id="2147483706" r:id="rId9"/>
    <p:sldLayoutId id="2147483915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5000" b="0" i="0" kern="1200">
          <a:solidFill>
            <a:srgbClr val="003262"/>
          </a:solidFill>
          <a:latin typeface="Lucida Grande"/>
          <a:ea typeface="+mj-ea"/>
          <a:cs typeface="Lucida Grand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2D637F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D637F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D637F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2D637F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2D637F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  <p:sldLayoutId id="214748425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241" r:id="rId18"/>
    <p:sldLayoutId id="2147484005" r:id="rId19"/>
    <p:sldLayoutId id="2147483830" r:id="rId2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2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  <p:sldLayoutId id="2147484200" r:id="rId14"/>
    <p:sldLayoutId id="2147484201" r:id="rId15"/>
    <p:sldLayoutId id="214748420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pic>
        <p:nvPicPr>
          <p:cNvPr id="21" name="Picture 20" descr="UC Berkeley Primary Logo_Berkeley Blue.eps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89" y="6078189"/>
            <a:ext cx="1343211" cy="4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4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236" r:id="rId14"/>
    <p:sldLayoutId id="2147484237" r:id="rId15"/>
    <p:sldLayoutId id="214748423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youngworkers.org/our-materials/teachers/#osha8217s-11-curriculum-200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ir.ca.gov/chswc/woshtep.html" TargetMode="External"/><Relationship Id="rId4" Type="http://schemas.openxmlformats.org/officeDocument/2006/relationships/hyperlink" Target="https://www.cdc.gov/niosh/talkingsafety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hp.org/" TargetMode="External"/><Relationship Id="rId7" Type="http://schemas.openxmlformats.org/officeDocument/2006/relationships/hyperlink" Target="mailto:lstock@berkeley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dbush@berkeley.edu" TargetMode="External"/><Relationship Id="rId5" Type="http://schemas.openxmlformats.org/officeDocument/2006/relationships/hyperlink" Target="https://www.cdph.ca.gov/Programs/CCDPHP/DEODC/OHB/Pages/OHB.aspx" TargetMode="External"/><Relationship Id="rId4" Type="http://schemas.openxmlformats.org/officeDocument/2006/relationships/hyperlink" Target="http://www.facebook.com/LaborOccupationalHealthProgra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926" y="1918658"/>
            <a:ext cx="8341567" cy="937110"/>
          </a:xfrm>
          <a:noFill/>
        </p:spPr>
        <p:txBody>
          <a:bodyPr>
            <a:noAutofit/>
          </a:bodyPr>
          <a:lstStyle/>
          <a:p>
            <a:r>
              <a:rPr lang="es-MX" sz="5000" dirty="0" smtClean="0">
                <a:solidFill>
                  <a:schemeClr val="tx2"/>
                </a:solidFill>
                <a:latin typeface="Lucida Grande"/>
              </a:rPr>
              <a:t>Resolución</a:t>
            </a:r>
            <a:r>
              <a:rPr lang="en-US" sz="5000" dirty="0" smtClean="0">
                <a:solidFill>
                  <a:schemeClr val="tx2"/>
                </a:solidFill>
                <a:latin typeface="Lucida Grande"/>
              </a:rPr>
              <a:t> de </a:t>
            </a:r>
            <a:r>
              <a:rPr lang="en-US" sz="5000" dirty="0" err="1" smtClean="0">
                <a:solidFill>
                  <a:schemeClr val="tx2"/>
                </a:solidFill>
                <a:latin typeface="Lucida Grande"/>
              </a:rPr>
              <a:t>problemas</a:t>
            </a:r>
            <a:r>
              <a:rPr lang="en-US" sz="5000" dirty="0" smtClean="0">
                <a:solidFill>
                  <a:schemeClr val="tx2"/>
                </a:solidFill>
                <a:latin typeface="Lucida Grande"/>
              </a:rPr>
              <a:t> para la seguridad</a:t>
            </a:r>
            <a:endParaRPr lang="en-US" sz="5000" dirty="0">
              <a:solidFill>
                <a:schemeClr val="tx2"/>
              </a:solidFill>
              <a:latin typeface="Lucida Grand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3" y="5416724"/>
            <a:ext cx="5498330" cy="1080236"/>
          </a:xfrm>
          <a:prstGeom prst="rect">
            <a:avLst/>
          </a:prstGeom>
        </p:spPr>
      </p:pic>
      <p:pic>
        <p:nvPicPr>
          <p:cNvPr id="2050" name="Picture 2" descr="G:\Projects\Projects\ywshared\Young Workers Project\CA Partnership\Logos\CA-department-public-heal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15822" r="22082" b="14078"/>
          <a:stretch/>
        </p:blipFill>
        <p:spPr bwMode="auto">
          <a:xfrm>
            <a:off x="6715845" y="4806473"/>
            <a:ext cx="2120794" cy="16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305" y="422774"/>
            <a:ext cx="8990437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Comprensión</a:t>
            </a:r>
            <a:r>
              <a:rPr lang="en-US" dirty="0" smtClean="0">
                <a:solidFill>
                  <a:schemeClr val="tx1"/>
                </a:solidFill>
              </a:rPr>
              <a:t> de la                          “</a:t>
            </a:r>
            <a:r>
              <a:rPr lang="en-US" dirty="0" err="1" smtClean="0">
                <a:solidFill>
                  <a:schemeClr val="tx1"/>
                </a:solidFill>
              </a:rPr>
              <a:t>jerarquía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de </a:t>
            </a:r>
            <a:r>
              <a:rPr lang="en-US" dirty="0" err="1" smtClean="0">
                <a:solidFill>
                  <a:schemeClr val="tx1"/>
                </a:solidFill>
              </a:rPr>
              <a:t>controles</a:t>
            </a:r>
            <a:r>
              <a:rPr lang="en-US" dirty="0" smtClean="0">
                <a:solidFill>
                  <a:schemeClr val="tx1"/>
                </a:solidFill>
              </a:rPr>
              <a:t>”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8" y="1565774"/>
            <a:ext cx="6259302" cy="51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53443" y="1646109"/>
            <a:ext cx="5954737" cy="2641039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3720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658" y="161270"/>
            <a:ext cx="7951826" cy="5858512"/>
          </a:xfrm>
        </p:spPr>
      </p:pic>
    </p:spTree>
    <p:extLst>
      <p:ext uri="{BB962C8B-B14F-4D97-AF65-F5344CB8AC3E}">
        <p14:creationId xmlns:p14="http://schemas.microsoft.com/office/powerpoint/2010/main" val="6876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61457" y="643675"/>
            <a:ext cx="4152449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David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656595" y="3180167"/>
            <a:ext cx="3103878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Resurtido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estantes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Pierna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rota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caerse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una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escalera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14944"/>
            <a:ext cx="3638692" cy="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106993"/>
            <a:ext cx="3638692" cy="18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69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t="5282" r="9464" b="3765"/>
          <a:stretch/>
        </p:blipFill>
        <p:spPr>
          <a:xfrm>
            <a:off x="668311" y="1690487"/>
            <a:ext cx="3691539" cy="41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874841" y="606868"/>
            <a:ext cx="3802592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de Jenna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033670"/>
            <a:ext cx="3642834" cy="214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33670"/>
            <a:ext cx="3642834" cy="2707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69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539676" y="3362851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Trabajador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un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almacén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smtClean="0">
                <a:solidFill>
                  <a:schemeClr val="tx1"/>
                </a:solidFill>
              </a:rPr>
              <a:t>Injury: 	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Muerte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exposición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al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calor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interiores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10415" r="9350" b="5747"/>
          <a:stretch/>
        </p:blipFill>
        <p:spPr>
          <a:xfrm>
            <a:off x="683540" y="2189950"/>
            <a:ext cx="3672168" cy="36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874841" y="755540"/>
            <a:ext cx="3468500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Stephan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14944"/>
            <a:ext cx="3220081" cy="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64675"/>
            <a:ext cx="3220081" cy="239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69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530042" y="3142581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Trabajador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un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almacén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espalda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cargar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cajas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5233" r="14432"/>
          <a:stretch/>
        </p:blipFill>
        <p:spPr bwMode="auto">
          <a:xfrm>
            <a:off x="661736" y="1575225"/>
            <a:ext cx="3624078" cy="427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1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468500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Joe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14944"/>
            <a:ext cx="3299594" cy="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49572"/>
            <a:ext cx="3299594" cy="254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69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436691" y="3142987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Trabajador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un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almacén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Golpe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la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caída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un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objeto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-533" r="7440" b="7292"/>
          <a:stretch/>
        </p:blipFill>
        <p:spPr>
          <a:xfrm>
            <a:off x="668511" y="1634277"/>
            <a:ext cx="3661026" cy="41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818494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Jackie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083140"/>
            <a:ext cx="3478254" cy="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01864"/>
            <a:ext cx="3469389" cy="302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5814" y="1162650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4344230" y="3071019"/>
            <a:ext cx="4094773" cy="967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Logística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almacén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Pie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aplastado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montecargas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r="6099"/>
          <a:stretch/>
        </p:blipFill>
        <p:spPr>
          <a:xfrm>
            <a:off x="514830" y="2394012"/>
            <a:ext cx="3703704" cy="328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468500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Maria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14944"/>
            <a:ext cx="3291642" cy="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17767"/>
            <a:ext cx="3291642" cy="286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69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4436691" y="2954522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Conductora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camión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Dolor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espalda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conducir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6428" r="6097"/>
          <a:stretch/>
        </p:blipFill>
        <p:spPr>
          <a:xfrm>
            <a:off x="645459" y="2159213"/>
            <a:ext cx="3735182" cy="39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571485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Dani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78206"/>
            <a:ext cx="3458866" cy="70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114944"/>
            <a:ext cx="3458866" cy="18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69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539676" y="2905661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Mecánico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agricultor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arco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eléctrico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el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ojo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provocada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soldadura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821" r="6163" b="6286"/>
          <a:stretch/>
        </p:blipFill>
        <p:spPr>
          <a:xfrm>
            <a:off x="564090" y="2186615"/>
            <a:ext cx="3778860" cy="36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832500" y="630343"/>
            <a:ext cx="3707176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Arnaldo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52780" y="1049573"/>
            <a:ext cx="3464687" cy="117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989747"/>
            <a:ext cx="3514706" cy="176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61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539676" y="2891701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agrícola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Envenenamiento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    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pesticida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9" y="1730989"/>
            <a:ext cx="3782872" cy="425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8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06" y="53787"/>
            <a:ext cx="7591382" cy="1266606"/>
          </a:xfrm>
        </p:spPr>
        <p:txBody>
          <a:bodyPr/>
          <a:lstStyle/>
          <a:p>
            <a:r>
              <a:rPr lang="en-US" dirty="0" err="1" smtClean="0"/>
              <a:t>Agradecimientos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606" y="1383149"/>
            <a:ext cx="7829587" cy="4670612"/>
          </a:xfrm>
          <a:prstGeom prst="rect">
            <a:avLst/>
          </a:prstGeom>
          <a:solidFill>
            <a:srgbClr val="EEECE1">
              <a:alpha val="69804"/>
            </a:srgbClr>
          </a:solidFill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err="1" smtClean="0">
                <a:solidFill>
                  <a:schemeClr val="tx2"/>
                </a:solidFill>
              </a:rPr>
              <a:t>Algunas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secciones</a:t>
            </a:r>
            <a:r>
              <a:rPr lang="en-US" sz="2000" b="1" dirty="0" smtClean="0">
                <a:solidFill>
                  <a:schemeClr val="tx2"/>
                </a:solidFill>
              </a:rPr>
              <a:t> de </a:t>
            </a:r>
            <a:r>
              <a:rPr lang="en-US" sz="2000" b="1" dirty="0" err="1" smtClean="0">
                <a:solidFill>
                  <a:schemeClr val="tx2"/>
                </a:solidFill>
              </a:rPr>
              <a:t>estas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actividades</a:t>
            </a:r>
            <a:r>
              <a:rPr lang="en-US" sz="2000" b="1" dirty="0" smtClean="0">
                <a:solidFill>
                  <a:schemeClr val="tx2"/>
                </a:solidFill>
              </a:rPr>
              <a:t> de </a:t>
            </a:r>
            <a:r>
              <a:rPr lang="en-US" sz="2000" b="1" dirty="0" err="1" smtClean="0">
                <a:solidFill>
                  <a:schemeClr val="tx2"/>
                </a:solidFill>
              </a:rPr>
              <a:t>capacitación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fueron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adaptadas</a:t>
            </a:r>
            <a:r>
              <a:rPr lang="en-US" sz="2000" b="1" dirty="0" smtClean="0">
                <a:solidFill>
                  <a:schemeClr val="tx2"/>
                </a:solidFill>
              </a:rPr>
              <a:t> de: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1600" dirty="0" smtClean="0"/>
              <a:t>El plan de </a:t>
            </a:r>
            <a:r>
              <a:rPr lang="en-US" sz="1600" dirty="0" err="1" smtClean="0"/>
              <a:t>estudios</a:t>
            </a:r>
            <a:r>
              <a:rPr lang="en-US" sz="1600" dirty="0" smtClean="0"/>
              <a:t> 11 de la Administración de Seguridad y Salud </a:t>
            </a:r>
            <a:r>
              <a:rPr lang="en-US" sz="1600" dirty="0" err="1" smtClean="0"/>
              <a:t>Ocupacional</a:t>
            </a:r>
            <a:r>
              <a:rPr lang="en-US" sz="1600" dirty="0" smtClean="0"/>
              <a:t> (Occupational Safety and Health Administration, OSHA),  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://youngworkers.org/our-materials/teachers/#osha8217s-11-curriculum-2009</a:t>
            </a:r>
            <a:r>
              <a:rPr lang="en-US" sz="1400" dirty="0"/>
              <a:t>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1600" dirty="0" err="1" smtClean="0"/>
              <a:t>Instituto</a:t>
            </a:r>
            <a:r>
              <a:rPr lang="en-US" sz="1600" dirty="0" smtClean="0"/>
              <a:t> Nacional para la Seguridad </a:t>
            </a:r>
            <a:r>
              <a:rPr lang="en-US" sz="1600" dirty="0" err="1" smtClean="0"/>
              <a:t>Ocupacionales</a:t>
            </a:r>
            <a:r>
              <a:rPr lang="en-US" sz="1600" dirty="0" smtClean="0"/>
              <a:t> ( National Institute for Occupational Safety and Health, NIOSH), NIOSH Youth @ Work — Talking Safety (</a:t>
            </a:r>
            <a:r>
              <a:rPr lang="en-US" sz="1600" dirty="0" err="1" smtClean="0"/>
              <a:t>Jóvenes</a:t>
            </a:r>
            <a:r>
              <a:rPr lang="en-US" sz="1600" dirty="0" smtClean="0"/>
              <a:t> de NIOSH </a:t>
            </a:r>
            <a:r>
              <a:rPr lang="en-US" sz="1600" dirty="0" err="1" smtClean="0"/>
              <a:t>trabajando</a:t>
            </a:r>
            <a:r>
              <a:rPr lang="en-US" sz="1600" dirty="0" smtClean="0"/>
              <a:t>: </a:t>
            </a:r>
            <a:r>
              <a:rPr lang="en-US" sz="1600" dirty="0" err="1" smtClean="0"/>
              <a:t>hablemos</a:t>
            </a:r>
            <a:r>
              <a:rPr lang="en-US" sz="1600" dirty="0" smtClean="0"/>
              <a:t> sobre la seguridad), </a:t>
            </a:r>
            <a:r>
              <a:rPr lang="en-US" sz="1600" u="sng" dirty="0" smtClean="0">
                <a:hlinkClick r:id="rId4"/>
              </a:rPr>
              <a:t>https</a:t>
            </a:r>
            <a:r>
              <a:rPr lang="en-US" sz="1600" u="sng" dirty="0">
                <a:hlinkClick r:id="rId4"/>
              </a:rPr>
              <a:t>://www.cdc.gov/niosh/talkingsafety/</a:t>
            </a:r>
            <a:r>
              <a:rPr lang="en-US" sz="1600" dirty="0"/>
              <a:t> 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1600" dirty="0" err="1" smtClean="0"/>
              <a:t>Materiales</a:t>
            </a:r>
            <a:r>
              <a:rPr lang="en-US" sz="1600" dirty="0" smtClean="0"/>
              <a:t> de </a:t>
            </a:r>
            <a:r>
              <a:rPr lang="en-US" sz="1600" dirty="0" err="1" smtClean="0"/>
              <a:t>capacitación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Programa</a:t>
            </a:r>
            <a:r>
              <a:rPr lang="en-US" sz="1600" dirty="0" smtClean="0"/>
              <a:t> de </a:t>
            </a:r>
            <a:r>
              <a:rPr lang="en-US" sz="1600" dirty="0" err="1" smtClean="0"/>
              <a:t>Capacitación</a:t>
            </a:r>
            <a:r>
              <a:rPr lang="en-US" sz="1600" dirty="0" smtClean="0"/>
              <a:t> y </a:t>
            </a:r>
            <a:r>
              <a:rPr lang="en-US" sz="1600" dirty="0" err="1" smtClean="0"/>
              <a:t>Educación</a:t>
            </a:r>
            <a:r>
              <a:rPr lang="en-US" sz="1600" dirty="0" smtClean="0"/>
              <a:t> sobre Seguridad y Salud </a:t>
            </a:r>
            <a:r>
              <a:rPr lang="en-US" sz="1600" dirty="0" err="1" smtClean="0"/>
              <a:t>Ocupacional</a:t>
            </a:r>
            <a:r>
              <a:rPr lang="en-US" sz="1600" dirty="0" smtClean="0"/>
              <a:t> para </a:t>
            </a:r>
            <a:r>
              <a:rPr lang="en-US" sz="1600" dirty="0" err="1" smtClean="0"/>
              <a:t>Trabajadores</a:t>
            </a:r>
            <a:r>
              <a:rPr lang="en-US" sz="1600" dirty="0" smtClean="0"/>
              <a:t> (Worker Occupational Safety and Health Training and Education Program, WOSHTEP) </a:t>
            </a:r>
            <a:r>
              <a:rPr lang="en-US" sz="1600" dirty="0" err="1" smtClean="0"/>
              <a:t>administrado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la </a:t>
            </a:r>
            <a:r>
              <a:rPr lang="en-US" sz="1600" dirty="0" err="1" smtClean="0"/>
              <a:t>Comisión</a:t>
            </a:r>
            <a:r>
              <a:rPr lang="en-US" sz="1600" dirty="0" smtClean="0"/>
              <a:t> de Salud y Seguridad y </a:t>
            </a:r>
            <a:r>
              <a:rPr lang="en-US" sz="1600" dirty="0" err="1" smtClean="0"/>
              <a:t>Compensación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Trabajadores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el </a:t>
            </a:r>
            <a:r>
              <a:rPr lang="en-US" sz="1600" dirty="0" err="1" smtClean="0"/>
              <a:t>Departmento</a:t>
            </a:r>
            <a:r>
              <a:rPr lang="en-US" sz="1600" dirty="0" smtClean="0"/>
              <a:t> de </a:t>
            </a:r>
            <a:r>
              <a:rPr lang="en-US" sz="1600" dirty="0" err="1" smtClean="0"/>
              <a:t>Relaciones</a:t>
            </a:r>
            <a:r>
              <a:rPr lang="en-US" sz="1600" dirty="0" smtClean="0"/>
              <a:t> </a:t>
            </a:r>
            <a:r>
              <a:rPr lang="en-US" sz="1600" dirty="0" err="1" smtClean="0"/>
              <a:t>Industriales</a:t>
            </a:r>
            <a:r>
              <a:rPr lang="en-US" sz="1600" dirty="0" smtClean="0"/>
              <a:t>, </a:t>
            </a:r>
            <a:r>
              <a:rPr lang="en-US" sz="1400" dirty="0" smtClean="0">
                <a:hlinkClick r:id="rId5"/>
              </a:rPr>
              <a:t>https://www.dir.ca.gov/chswc/woshtep.html</a:t>
            </a:r>
            <a:r>
              <a:rPr lang="en-US" sz="1400" dirty="0" smtClean="0"/>
              <a:t>  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2000" b="1" dirty="0" err="1" smtClean="0">
                <a:solidFill>
                  <a:schemeClr val="tx2"/>
                </a:solidFill>
              </a:rPr>
              <a:t>Financiado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por</a:t>
            </a:r>
            <a:r>
              <a:rPr lang="en-US" sz="2000" b="1" dirty="0" smtClean="0">
                <a:solidFill>
                  <a:schemeClr val="tx2"/>
                </a:solidFill>
              </a:rPr>
              <a:t> la </a:t>
            </a:r>
            <a:r>
              <a:rPr lang="en-US" sz="2000" b="1" dirty="0" err="1" smtClean="0">
                <a:solidFill>
                  <a:schemeClr val="tx2"/>
                </a:solidFill>
              </a:rPr>
              <a:t>Oficina</a:t>
            </a:r>
            <a:r>
              <a:rPr lang="en-US" sz="2000" b="1" dirty="0" smtClean="0">
                <a:solidFill>
                  <a:schemeClr val="tx2"/>
                </a:solidFill>
              </a:rPr>
              <a:t> de Salud </a:t>
            </a:r>
            <a:r>
              <a:rPr lang="en-US" sz="2000" b="1" dirty="0" err="1" smtClean="0">
                <a:solidFill>
                  <a:schemeClr val="tx2"/>
                </a:solidFill>
              </a:rPr>
              <a:t>Ocupacional</a:t>
            </a:r>
            <a:r>
              <a:rPr lang="en-US" sz="2000" b="1" dirty="0" smtClean="0">
                <a:solidFill>
                  <a:schemeClr val="tx2"/>
                </a:solidFill>
              </a:rPr>
              <a:t> del </a:t>
            </a:r>
            <a:r>
              <a:rPr lang="en-US" sz="2000" b="1" dirty="0" err="1" smtClean="0">
                <a:solidFill>
                  <a:schemeClr val="tx2"/>
                </a:solidFill>
              </a:rPr>
              <a:t>Departmento</a:t>
            </a:r>
            <a:r>
              <a:rPr lang="en-US" sz="2000" b="1" dirty="0" smtClean="0">
                <a:solidFill>
                  <a:schemeClr val="tx2"/>
                </a:solidFill>
              </a:rPr>
              <a:t> de Salud </a:t>
            </a:r>
            <a:r>
              <a:rPr lang="en-US" sz="2000" b="1" dirty="0" err="1" smtClean="0">
                <a:solidFill>
                  <a:schemeClr val="tx2"/>
                </a:solidFill>
              </a:rPr>
              <a:t>Pública</a:t>
            </a:r>
            <a:r>
              <a:rPr lang="en-US" sz="2000" b="1" dirty="0" smtClean="0">
                <a:solidFill>
                  <a:schemeClr val="tx2"/>
                </a:solidFill>
              </a:rPr>
              <a:t> de California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1600" dirty="0" smtClean="0"/>
              <a:t>Mediante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beca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Centros</a:t>
            </a:r>
            <a:r>
              <a:rPr lang="en-US" sz="1600" dirty="0" smtClean="0"/>
              <a:t> para el Control y la </a:t>
            </a:r>
            <a:r>
              <a:rPr lang="en-US" sz="1600" dirty="0" err="1" smtClean="0"/>
              <a:t>Prevención</a:t>
            </a:r>
            <a:r>
              <a:rPr lang="en-US" sz="1600" dirty="0" smtClean="0"/>
              <a:t> de </a:t>
            </a:r>
            <a:r>
              <a:rPr lang="en-US" sz="1600" dirty="0" err="1" smtClean="0"/>
              <a:t>Enfermedades</a:t>
            </a:r>
            <a:r>
              <a:rPr lang="en-US" sz="1600" dirty="0" smtClean="0"/>
              <a:t> (n.</a:t>
            </a:r>
            <a:r>
              <a:rPr lang="en-US" sz="1600" baseline="30000" dirty="0" smtClean="0"/>
              <a:t>0 </a:t>
            </a:r>
            <a:r>
              <a:rPr lang="en-US" sz="1600" dirty="0" smtClean="0"/>
              <a:t>de </a:t>
            </a:r>
            <a:r>
              <a:rPr lang="en-US" sz="1600" dirty="0" err="1" smtClean="0"/>
              <a:t>beca</a:t>
            </a:r>
            <a:r>
              <a:rPr lang="en-US" sz="1600" dirty="0" smtClean="0"/>
              <a:t> 1 NB01OT009226-01-00). </a:t>
            </a:r>
            <a:r>
              <a:rPr lang="en-US" sz="1600" dirty="0" err="1" smtClean="0"/>
              <a:t>Sus</a:t>
            </a:r>
            <a:r>
              <a:rPr lang="en-US" sz="1600" dirty="0" smtClean="0"/>
              <a:t> </a:t>
            </a:r>
            <a:r>
              <a:rPr lang="en-US" sz="1600" dirty="0" err="1" smtClean="0"/>
              <a:t>contenidos</a:t>
            </a:r>
            <a:r>
              <a:rPr lang="en-US" sz="1600" dirty="0" smtClean="0"/>
              <a:t> son </a:t>
            </a:r>
            <a:r>
              <a:rPr lang="en-US" sz="1600" dirty="0" err="1" smtClean="0"/>
              <a:t>responsabilidad</a:t>
            </a:r>
            <a:r>
              <a:rPr lang="en-US" sz="1600" dirty="0" smtClean="0"/>
              <a:t> exclusive de los </a:t>
            </a:r>
            <a:r>
              <a:rPr lang="en-US" sz="1600" dirty="0" err="1" smtClean="0"/>
              <a:t>autores</a:t>
            </a:r>
            <a:r>
              <a:rPr lang="en-US" sz="1600" dirty="0" smtClean="0"/>
              <a:t> y no </a:t>
            </a:r>
            <a:r>
              <a:rPr lang="en-US" sz="1600" dirty="0" err="1" smtClean="0"/>
              <a:t>necesariamente</a:t>
            </a:r>
            <a:r>
              <a:rPr lang="en-US" sz="1600" dirty="0" smtClean="0"/>
              <a:t> </a:t>
            </a:r>
            <a:r>
              <a:rPr lang="en-US" sz="1600" dirty="0" err="1" smtClean="0"/>
              <a:t>representan</a:t>
            </a:r>
            <a:r>
              <a:rPr lang="en-US" sz="1600" dirty="0" smtClean="0"/>
              <a:t> las opinions </a:t>
            </a:r>
            <a:r>
              <a:rPr lang="en-US" sz="1600" dirty="0" err="1" smtClean="0"/>
              <a:t>oficiales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Centros</a:t>
            </a:r>
            <a:r>
              <a:rPr lang="en-US" sz="1600" dirty="0" smtClean="0"/>
              <a:t> para el Control y la </a:t>
            </a:r>
            <a:r>
              <a:rPr lang="en-US" sz="1600" dirty="0" err="1" smtClean="0"/>
              <a:t>Prevención</a:t>
            </a:r>
            <a:r>
              <a:rPr lang="en-US" sz="1600" dirty="0" smtClean="0"/>
              <a:t> de </a:t>
            </a:r>
            <a:r>
              <a:rPr lang="en-US" sz="1600" dirty="0" err="1" smtClean="0"/>
              <a:t>Enfermedades</a:t>
            </a:r>
            <a:r>
              <a:rPr lang="en-US" sz="1600" dirty="0" smtClean="0"/>
              <a:t> </a:t>
            </a:r>
            <a:r>
              <a:rPr lang="en-US" sz="1600" dirty="0" err="1" smtClean="0"/>
              <a:t>ni</a:t>
            </a:r>
            <a:r>
              <a:rPr lang="en-US" sz="1600" dirty="0" smtClean="0"/>
              <a:t> del </a:t>
            </a:r>
            <a:r>
              <a:rPr lang="en-US" sz="1600" dirty="0" err="1" smtClean="0"/>
              <a:t>Departamento</a:t>
            </a:r>
            <a:r>
              <a:rPr lang="en-US" sz="1600" dirty="0" smtClean="0"/>
              <a:t> de Salud y </a:t>
            </a:r>
            <a:r>
              <a:rPr lang="en-US" sz="1600" dirty="0" err="1" smtClean="0"/>
              <a:t>Servicios</a:t>
            </a:r>
            <a:r>
              <a:rPr lang="en-US" sz="1600" dirty="0" smtClean="0"/>
              <a:t> </a:t>
            </a:r>
            <a:r>
              <a:rPr lang="en-US" sz="1600" dirty="0" err="1" smtClean="0"/>
              <a:t>Humanos</a:t>
            </a:r>
            <a:r>
              <a:rPr lang="en-US" sz="1600" dirty="0" smtClean="0"/>
              <a:t>. </a:t>
            </a:r>
            <a:endParaRPr lang="en-US" sz="1600" baseline="300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0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13749" y="529736"/>
            <a:ext cx="3937764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Emily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29082"/>
            <a:ext cx="3514706" cy="53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81373"/>
            <a:ext cx="3514706" cy="178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61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539676" y="3003384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Paisajismo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comercial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espalda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colocar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adoquines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1240" r="8363" b="5565"/>
          <a:stretch/>
        </p:blipFill>
        <p:spPr>
          <a:xfrm>
            <a:off x="545566" y="2262626"/>
            <a:ext cx="3811468" cy="37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866202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Jaime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061163"/>
            <a:ext cx="3736916" cy="116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061164"/>
            <a:ext cx="3679170" cy="229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61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464611" y="3071019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Trabajador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Obrero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Muerte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consecuencias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del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calor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7" y="1531063"/>
            <a:ext cx="3711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667419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Mike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78206"/>
            <a:ext cx="3495496" cy="70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114944"/>
            <a:ext cx="3495496" cy="18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61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464611" y="2877740"/>
            <a:ext cx="395709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Mecánico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automotriz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smtClean="0">
                <a:solidFill>
                  <a:schemeClr val="tx1"/>
                </a:solidFill>
              </a:rPr>
              <a:t>Injury: 	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Sarpullido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y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problemas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respiratorios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ocasionados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el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desengrasante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3191" r="4447" b="7016"/>
          <a:stretch/>
        </p:blipFill>
        <p:spPr>
          <a:xfrm>
            <a:off x="545566" y="2042069"/>
            <a:ext cx="3824771" cy="37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317623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José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995326"/>
            <a:ext cx="3124665" cy="70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995326"/>
            <a:ext cx="3124665" cy="165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61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643409" y="2956439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Mecánico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autobuses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Aplastado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por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un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vehículo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r="4566" b="8907"/>
          <a:stretch/>
        </p:blipFill>
        <p:spPr>
          <a:xfrm>
            <a:off x="553249" y="2037860"/>
            <a:ext cx="3812171" cy="3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968191" y="630343"/>
            <a:ext cx="3317623" cy="7188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historia</a:t>
            </a:r>
            <a:r>
              <a:rPr lang="en-US" dirty="0" smtClean="0">
                <a:solidFill>
                  <a:schemeClr val="tx1"/>
                </a:solidFill>
              </a:rPr>
              <a:t> de JD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4841" y="1114944"/>
            <a:ext cx="3029249" cy="6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4841" y="1114944"/>
            <a:ext cx="3029249" cy="1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611" y="1114944"/>
            <a:ext cx="0" cy="487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643409" y="3205808"/>
            <a:ext cx="3810000" cy="96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Trabajo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Reparación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carrocería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automóviles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 err="1" smtClean="0">
                <a:solidFill>
                  <a:schemeClr val="tx1"/>
                </a:solidFill>
              </a:rPr>
              <a:t>Lesión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: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Descarga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1"/>
                </a:solidFill>
              </a:rPr>
              <a:t>eléctrica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 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14183" r="2883" b="5285"/>
          <a:stretch/>
        </p:blipFill>
        <p:spPr>
          <a:xfrm>
            <a:off x="537883" y="2236423"/>
            <a:ext cx="3865256" cy="35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84630" y="148840"/>
            <a:ext cx="7662333" cy="187011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Habilidades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resolución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problemas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84630" y="1915670"/>
            <a:ext cx="7712918" cy="3381423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88">
              <a:buFont typeface="Wingdings" panose="05000000000000000000" pitchFamily="2" charset="2"/>
              <a:buNone/>
            </a:pPr>
            <a:endParaRPr lang="en-US" altLang="en-US" i="1" dirty="0" smtClean="0"/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acer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preguntas</a:t>
            </a:r>
            <a:endParaRPr lang="en-US" alt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ecopilar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información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analizar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problema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ener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mente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abierta</a:t>
            </a:r>
            <a:endParaRPr lang="en-US" alt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ener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confianza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uno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mismo</a:t>
            </a:r>
            <a:endParaRPr lang="en-US" alt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olaborar</a:t>
            </a:r>
            <a:r>
              <a:rPr lang="en-US" altLang="en-US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con los </a:t>
            </a:r>
            <a:r>
              <a:rPr lang="en-US" altLang="en-US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demás</a:t>
            </a:r>
            <a:endParaRPr lang="en-US" alt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7431" y="19885"/>
            <a:ext cx="7813000" cy="187011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Cómo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abordar</a:t>
            </a:r>
            <a:r>
              <a:rPr lang="en-US" dirty="0" smtClean="0">
                <a:solidFill>
                  <a:srgbClr val="002060"/>
                </a:solidFill>
              </a:rPr>
              <a:t> un </a:t>
            </a:r>
            <a:r>
              <a:rPr lang="en-US" dirty="0" err="1" smtClean="0">
                <a:solidFill>
                  <a:srgbClr val="002060"/>
                </a:solidFill>
              </a:rPr>
              <a:t>problema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en</a:t>
            </a:r>
            <a:r>
              <a:rPr lang="en-US" dirty="0" smtClean="0">
                <a:solidFill>
                  <a:srgbClr val="002060"/>
                </a:solidFill>
              </a:rPr>
              <a:t> el </a:t>
            </a:r>
            <a:r>
              <a:rPr lang="en-US" dirty="0" err="1" smtClean="0">
                <a:solidFill>
                  <a:srgbClr val="002060"/>
                </a:solidFill>
              </a:rPr>
              <a:t>lugar</a:t>
            </a:r>
            <a:r>
              <a:rPr lang="en-US" dirty="0" smtClean="0">
                <a:solidFill>
                  <a:srgbClr val="002060"/>
                </a:solidFill>
              </a:rPr>
              <a:t> de </a:t>
            </a:r>
            <a:r>
              <a:rPr lang="en-US" dirty="0" err="1" smtClean="0">
                <a:solidFill>
                  <a:srgbClr val="002060"/>
                </a:solidFill>
              </a:rPr>
              <a:t>trabajo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738" y="1889996"/>
            <a:ext cx="7712918" cy="4030158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88">
              <a:buFont typeface="Wingdings" panose="05000000000000000000" pitchFamily="2" charset="2"/>
              <a:buNone/>
            </a:pPr>
            <a:endParaRPr lang="en-US" altLang="en-US" i="1" dirty="0" smtClean="0"/>
          </a:p>
          <a:p>
            <a:pPr>
              <a:spcBef>
                <a:spcPct val="0"/>
              </a:spcBef>
            </a:pPr>
            <a:r>
              <a:rPr lang="en-US" altLang="en-US" sz="3600" b="1" dirty="0" err="1" smtClean="0"/>
              <a:t>Defina</a:t>
            </a:r>
            <a:r>
              <a:rPr lang="en-US" altLang="en-US" sz="3600" b="1" dirty="0" smtClean="0"/>
              <a:t> el </a:t>
            </a:r>
            <a:r>
              <a:rPr lang="en-US" altLang="en-US" sz="3600" b="1" dirty="0" err="1" smtClean="0"/>
              <a:t>problema</a:t>
            </a:r>
            <a:r>
              <a:rPr lang="en-US" altLang="en-US" sz="3600" b="1" dirty="0" smtClean="0"/>
              <a:t>.</a:t>
            </a:r>
            <a:endParaRPr lang="en-US" altLang="en-US" sz="3600" b="1" dirty="0"/>
          </a:p>
          <a:p>
            <a:pPr>
              <a:spcBef>
                <a:spcPct val="0"/>
              </a:spcBef>
            </a:pPr>
            <a:r>
              <a:rPr lang="en-US" altLang="en-US" sz="3600" b="1" dirty="0" err="1" smtClean="0"/>
              <a:t>Pídale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consejo</a:t>
            </a:r>
            <a:r>
              <a:rPr lang="en-US" altLang="en-US" sz="3600" b="1" dirty="0" smtClean="0"/>
              <a:t> a un </a:t>
            </a:r>
            <a:r>
              <a:rPr lang="en-US" altLang="en-US" sz="3600" b="1" dirty="0" err="1" smtClean="0"/>
              <a:t>compañero</a:t>
            </a:r>
            <a:r>
              <a:rPr lang="en-US" altLang="en-US" sz="3600" b="1" dirty="0" smtClean="0"/>
              <a:t> de </a:t>
            </a:r>
            <a:r>
              <a:rPr lang="en-US" altLang="en-US" sz="3600" b="1" dirty="0" err="1" smtClean="0"/>
              <a:t>trabajo</a:t>
            </a:r>
            <a:r>
              <a:rPr lang="en-US" altLang="en-US" sz="3600" b="1" dirty="0" smtClean="0"/>
              <a:t>, maestro o padre.</a:t>
            </a:r>
            <a:endParaRPr lang="en-US" altLang="en-US" sz="3600" b="1" dirty="0"/>
          </a:p>
          <a:p>
            <a:pPr>
              <a:spcBef>
                <a:spcPct val="0"/>
              </a:spcBef>
            </a:pPr>
            <a:r>
              <a:rPr lang="en-US" altLang="en-US" sz="3600" b="1" dirty="0" err="1" smtClean="0"/>
              <a:t>Elija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sus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objetivos</a:t>
            </a:r>
            <a:r>
              <a:rPr lang="en-US" altLang="en-US" sz="3600" b="1" dirty="0" smtClean="0"/>
              <a:t>. </a:t>
            </a:r>
            <a:r>
              <a:rPr lang="en-US" altLang="en-US" sz="3600" b="1" dirty="0" err="1" smtClean="0"/>
              <a:t>Decida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cuál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es</a:t>
            </a:r>
            <a:r>
              <a:rPr lang="en-US" altLang="en-US" sz="3600" b="1" dirty="0" smtClean="0"/>
              <a:t> la major </a:t>
            </a:r>
            <a:r>
              <a:rPr lang="en-US" altLang="en-US" sz="3600" b="1" dirty="0" err="1" smtClean="0"/>
              <a:t>solución</a:t>
            </a:r>
            <a:endParaRPr lang="en-US" altLang="en-US" sz="3600" b="1" dirty="0"/>
          </a:p>
          <a:p>
            <a:pPr>
              <a:spcBef>
                <a:spcPct val="0"/>
              </a:spcBef>
            </a:pPr>
            <a:r>
              <a:rPr lang="en-US" altLang="en-US" sz="3600" b="1" dirty="0" err="1" smtClean="0"/>
              <a:t>Conozca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sus</a:t>
            </a:r>
            <a:r>
              <a:rPr lang="en-US" altLang="en-US" sz="3600" b="1" dirty="0" smtClean="0"/>
              <a:t> derechos.</a:t>
            </a:r>
            <a:endParaRPr lang="en-US" altLang="en-US" sz="3600" b="1" dirty="0"/>
          </a:p>
          <a:p>
            <a:pPr>
              <a:spcBef>
                <a:spcPct val="0"/>
              </a:spcBef>
            </a:pPr>
            <a:r>
              <a:rPr lang="en-US" altLang="en-US" sz="3600" b="1" dirty="0" err="1" smtClean="0"/>
              <a:t>Decida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cuál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es</a:t>
            </a:r>
            <a:r>
              <a:rPr lang="en-US" altLang="en-US" sz="3600" b="1" dirty="0" smtClean="0"/>
              <a:t> la major </a:t>
            </a:r>
            <a:r>
              <a:rPr lang="en-US" altLang="en-US" sz="3600" b="1" dirty="0" err="1" smtClean="0"/>
              <a:t>manera</a:t>
            </a:r>
            <a:r>
              <a:rPr lang="en-US" altLang="en-US" sz="3600" b="1" dirty="0" smtClean="0"/>
              <a:t> de </a:t>
            </a:r>
            <a:r>
              <a:rPr lang="en-US" altLang="en-US" sz="3600" b="1" dirty="0" err="1" smtClean="0"/>
              <a:t>hablar</a:t>
            </a:r>
            <a:r>
              <a:rPr lang="en-US" altLang="en-US" sz="3600" b="1" dirty="0" smtClean="0"/>
              <a:t> con el supervisor.</a:t>
            </a:r>
            <a:endParaRPr lang="en-US" altLang="en-US" sz="3600" b="1" dirty="0"/>
          </a:p>
          <a:p>
            <a:pPr>
              <a:spcBef>
                <a:spcPct val="0"/>
              </a:spcBef>
            </a:pPr>
            <a:r>
              <a:rPr lang="en-US" altLang="en-US" sz="3600" b="1" dirty="0" smtClean="0"/>
              <a:t>Si </a:t>
            </a:r>
            <a:r>
              <a:rPr lang="en-US" altLang="en-US" sz="3600" b="1" dirty="0" err="1" smtClean="0"/>
              <a:t>es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necesario</a:t>
            </a:r>
            <a:r>
              <a:rPr lang="en-US" altLang="en-US" sz="3600" b="1" dirty="0" smtClean="0"/>
              <a:t>, </a:t>
            </a:r>
            <a:r>
              <a:rPr lang="en-US" altLang="en-US" sz="3600" b="1" dirty="0" err="1" smtClean="0"/>
              <a:t>comuníquese</a:t>
            </a:r>
            <a:r>
              <a:rPr lang="en-US" altLang="en-US" sz="3600" b="1" dirty="0" smtClean="0"/>
              <a:t> con </a:t>
            </a:r>
            <a:r>
              <a:rPr lang="en-US" altLang="en-US" sz="3600" b="1" dirty="0" err="1" smtClean="0"/>
              <a:t>una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agencia</a:t>
            </a:r>
            <a:r>
              <a:rPr lang="en-US" altLang="en-US" sz="3600" b="1" dirty="0" smtClean="0"/>
              <a:t> externa (</a:t>
            </a:r>
            <a:r>
              <a:rPr lang="en-US" altLang="en-US" sz="3600" b="1" dirty="0" err="1" smtClean="0"/>
              <a:t>como</a:t>
            </a:r>
            <a:r>
              <a:rPr lang="en-US" altLang="en-US" sz="3600" b="1" dirty="0" smtClean="0"/>
              <a:t> la Cal/OSHA) para </a:t>
            </a:r>
            <a:r>
              <a:rPr lang="en-US" altLang="en-US" sz="3600" b="1" dirty="0" err="1" smtClean="0"/>
              <a:t>obtener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ayuda</a:t>
            </a:r>
            <a:r>
              <a:rPr lang="en-US" altLang="en-US" sz="3600" b="1" dirty="0" smtClean="0"/>
              <a:t>.</a:t>
            </a: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46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68569" y="120230"/>
            <a:ext cx="7662333" cy="1870111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En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resumen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62354" y="1557356"/>
            <a:ext cx="7712918" cy="4221037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88">
              <a:buFont typeface="Wingdings" panose="05000000000000000000" pitchFamily="2" charset="2"/>
              <a:buNone/>
            </a:pPr>
            <a:endParaRPr lang="en-US" altLang="en-US" i="1" dirty="0" smtClean="0"/>
          </a:p>
          <a:p>
            <a:pPr>
              <a:spcBef>
                <a:spcPct val="0"/>
              </a:spcBef>
            </a:pPr>
            <a:r>
              <a:rPr lang="en-US" altLang="en-US" b="1" dirty="0" err="1" smtClean="0"/>
              <a:t>Conozca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sus</a:t>
            </a:r>
            <a:r>
              <a:rPr lang="en-US" altLang="en-US" b="1" dirty="0" smtClean="0"/>
              <a:t> derechos</a:t>
            </a:r>
            <a:endParaRPr lang="en-US" altLang="en-US" b="1" dirty="0"/>
          </a:p>
          <a:p>
            <a:pPr lvl="1">
              <a:spcBef>
                <a:spcPct val="0"/>
              </a:spcBef>
            </a:pPr>
            <a:r>
              <a:rPr lang="en-US" altLang="en-US" dirty="0" smtClean="0"/>
              <a:t>¿</a:t>
            </a:r>
            <a:r>
              <a:rPr lang="en-US" altLang="en-US" dirty="0" err="1" smtClean="0"/>
              <a:t>Ficha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informativa</a:t>
            </a:r>
            <a:r>
              <a:rPr lang="en-US" altLang="en-US" dirty="0" smtClean="0"/>
              <a:t>?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b="1" dirty="0" err="1" smtClean="0"/>
              <a:t>Conozca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sus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responsabilidades</a:t>
            </a:r>
            <a:r>
              <a:rPr lang="en-US" altLang="en-US" b="1" dirty="0" smtClean="0"/>
              <a:t>.</a:t>
            </a:r>
            <a:endParaRPr lang="en-US" altLang="en-US" b="1" dirty="0"/>
          </a:p>
          <a:p>
            <a:pPr lvl="1">
              <a:spcBef>
                <a:spcPct val="0"/>
              </a:spcBef>
            </a:pPr>
            <a:r>
              <a:rPr lang="en-US" altLang="en-US" dirty="0" err="1" smtClean="0"/>
              <a:t>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responsabilidad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seguir</a:t>
            </a:r>
            <a:r>
              <a:rPr lang="en-US" altLang="en-US" dirty="0" smtClean="0"/>
              <a:t> las </a:t>
            </a:r>
            <a:r>
              <a:rPr lang="en-US" altLang="en-US" dirty="0" err="1" smtClean="0"/>
              <a:t>reglas</a:t>
            </a:r>
            <a:r>
              <a:rPr lang="en-US" altLang="en-US" dirty="0" smtClean="0"/>
              <a:t> de seguridad y </a:t>
            </a:r>
            <a:r>
              <a:rPr lang="en-US" altLang="en-US" dirty="0" err="1" smtClean="0"/>
              <a:t>denunciar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cualquier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problema</a:t>
            </a:r>
            <a:r>
              <a:rPr lang="en-US" altLang="en-US" dirty="0" smtClean="0"/>
              <a:t> que </a:t>
            </a:r>
            <a:r>
              <a:rPr lang="en-US" altLang="en-US" dirty="0" err="1" smtClean="0"/>
              <a:t>vea</a:t>
            </a:r>
            <a:r>
              <a:rPr lang="en-US" altLang="en-US" dirty="0" smtClean="0"/>
              <a:t>.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b="1" dirty="0" err="1" smtClean="0"/>
              <a:t>Conozca</a:t>
            </a:r>
            <a:r>
              <a:rPr lang="en-US" altLang="en-US" b="1" dirty="0" smtClean="0"/>
              <a:t> las </a:t>
            </a:r>
            <a:r>
              <a:rPr lang="en-US" altLang="en-US" b="1" dirty="0" err="1" smtClean="0"/>
              <a:t>responsabilidades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su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empleador</a:t>
            </a:r>
            <a:r>
              <a:rPr lang="en-US" altLang="en-US" b="1" dirty="0" smtClean="0"/>
              <a:t>.</a:t>
            </a:r>
            <a:endParaRPr lang="en-US" altLang="en-US" b="1" dirty="0"/>
          </a:p>
          <a:p>
            <a:pPr lvl="1">
              <a:spcBef>
                <a:spcPct val="0"/>
              </a:spcBef>
            </a:pPr>
            <a:r>
              <a:rPr lang="en-US" altLang="en-US" dirty="0" smtClean="0"/>
              <a:t>Su </a:t>
            </a:r>
            <a:r>
              <a:rPr lang="en-US" altLang="en-US" dirty="0" err="1" smtClean="0"/>
              <a:t>empleador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debe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mantener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lugar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trabajo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seguro</a:t>
            </a:r>
            <a:r>
              <a:rPr lang="en-US" altLang="en-US" dirty="0" smtClean="0"/>
              <a:t> y </a:t>
            </a:r>
            <a:r>
              <a:rPr lang="en-US" altLang="en-US" dirty="0" err="1" smtClean="0"/>
              <a:t>debe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capacitación</a:t>
            </a:r>
            <a:r>
              <a:rPr lang="en-US" altLang="en-US" dirty="0" smtClean="0"/>
              <a:t> de seguridad.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b="1" dirty="0" err="1" smtClean="0"/>
              <a:t>Conozca</a:t>
            </a:r>
            <a:r>
              <a:rPr lang="en-US" altLang="en-US" b="1" dirty="0" smtClean="0"/>
              <a:t> los </a:t>
            </a:r>
            <a:r>
              <a:rPr lang="en-US" altLang="en-US" b="1" dirty="0" err="1" smtClean="0"/>
              <a:t>pasos</a:t>
            </a:r>
            <a:r>
              <a:rPr lang="en-US" altLang="en-US" b="1" dirty="0" smtClean="0"/>
              <a:t> que </a:t>
            </a:r>
            <a:r>
              <a:rPr lang="en-US" altLang="en-US" b="1" dirty="0" err="1" smtClean="0"/>
              <a:t>debe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seguir</a:t>
            </a:r>
            <a:r>
              <a:rPr lang="en-US" altLang="en-US" b="1" dirty="0" smtClean="0"/>
              <a:t> para resolver </a:t>
            </a:r>
            <a:r>
              <a:rPr lang="en-US" altLang="en-US" b="1" dirty="0" err="1" smtClean="0"/>
              <a:t>problemas</a:t>
            </a:r>
            <a:r>
              <a:rPr lang="en-US" altLang="en-US" b="1" dirty="0" smtClean="0"/>
              <a:t>.</a:t>
            </a:r>
            <a:endParaRPr lang="en-US" altLang="en-US" b="1" dirty="0"/>
          </a:p>
          <a:p>
            <a:pPr lvl="1">
              <a:spcBef>
                <a:spcPct val="0"/>
              </a:spcBef>
            </a:pPr>
            <a:r>
              <a:rPr lang="en-US" altLang="en-US" dirty="0" err="1" smtClean="0"/>
              <a:t>Algunos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recursos</a:t>
            </a:r>
            <a:r>
              <a:rPr lang="en-US" altLang="en-US" dirty="0" smtClean="0"/>
              <a:t> son </a:t>
            </a:r>
            <a:r>
              <a:rPr lang="en-US" altLang="en-US" dirty="0" err="1" smtClean="0"/>
              <a:t>sus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compañeros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trabajo</a:t>
            </a:r>
            <a:r>
              <a:rPr lang="en-US" altLang="en-US" dirty="0" smtClean="0"/>
              <a:t>, amigos, maestros y </a:t>
            </a:r>
            <a:r>
              <a:rPr lang="en-US" altLang="en-US" dirty="0" err="1" smtClean="0"/>
              <a:t>agencias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gubernamentales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como</a:t>
            </a:r>
            <a:r>
              <a:rPr lang="en-US" altLang="en-US" dirty="0" smtClean="0"/>
              <a:t> la Cal/OSHA.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45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5694" y="161686"/>
            <a:ext cx="8633130" cy="14220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Para </a:t>
            </a:r>
            <a:r>
              <a:rPr lang="en-US" dirty="0" err="1" smtClean="0">
                <a:solidFill>
                  <a:srgbClr val="002060"/>
                </a:solidFill>
              </a:rPr>
              <a:t>obtener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más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información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9796" y="1322894"/>
            <a:ext cx="8259417" cy="4597259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88">
              <a:buFont typeface="Wingdings" panose="05000000000000000000" pitchFamily="2" charset="2"/>
              <a:buNone/>
            </a:pPr>
            <a:endParaRPr lang="en-US" altLang="en-US" i="1" dirty="0" smtClean="0"/>
          </a:p>
          <a:p>
            <a:pPr>
              <a:defRPr/>
            </a:pPr>
            <a:r>
              <a:rPr lang="en-US" altLang="en-US" dirty="0" smtClean="0"/>
              <a:t>El </a:t>
            </a:r>
            <a:r>
              <a:rPr lang="en-US" altLang="en-US" dirty="0" err="1" smtClean="0"/>
              <a:t>Programa</a:t>
            </a:r>
            <a:r>
              <a:rPr lang="en-US" altLang="en-US" dirty="0" smtClean="0"/>
              <a:t> de Salud y Seguridad (LOHP), de la Universidad de California (UC)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Berkeley: </a:t>
            </a:r>
            <a:endParaRPr lang="en-US" altLang="en-US" dirty="0"/>
          </a:p>
          <a:p>
            <a:pPr marL="746125" lvl="2">
              <a:defRPr/>
            </a:pPr>
            <a:r>
              <a:rPr lang="en-US" altLang="en-US" dirty="0" err="1" smtClean="0"/>
              <a:t>Sitio</a:t>
            </a:r>
            <a:r>
              <a:rPr lang="en-US" altLang="en-US" dirty="0" smtClean="0"/>
              <a:t> web:</a:t>
            </a:r>
            <a:r>
              <a:rPr lang="en-US" altLang="en-US" dirty="0"/>
              <a:t> </a:t>
            </a:r>
            <a:r>
              <a:rPr lang="en-US" altLang="en-US" u="sng" dirty="0">
                <a:hlinkClick r:id="rId3"/>
              </a:rPr>
              <a:t>www.lohp.org</a:t>
            </a:r>
            <a:endParaRPr lang="en-US" altLang="en-US" dirty="0"/>
          </a:p>
          <a:p>
            <a:pPr marL="746125" lvl="2">
              <a:defRPr/>
            </a:pPr>
            <a:r>
              <a:rPr lang="en-US" altLang="en-US" dirty="0"/>
              <a:t>Facebook: </a:t>
            </a:r>
            <a:r>
              <a:rPr lang="en-US" altLang="en-US" u="sng" dirty="0">
                <a:hlinkClick r:id="rId4"/>
              </a:rPr>
              <a:t>www.facebook.com/LaborOccupationalHealthProgram/</a:t>
            </a:r>
            <a:endParaRPr lang="en-US" altLang="en-US" u="sng" dirty="0"/>
          </a:p>
          <a:p>
            <a:pPr marL="746125" lvl="2">
              <a:defRPr/>
            </a:pPr>
            <a:r>
              <a:rPr lang="en-US" altLang="en-US" dirty="0"/>
              <a:t>(510) 642-5507</a:t>
            </a:r>
          </a:p>
          <a:p>
            <a:pPr>
              <a:defRPr/>
            </a:pPr>
            <a:r>
              <a:rPr lang="en-US" altLang="en-US" dirty="0" err="1" smtClean="0"/>
              <a:t>Oficina</a:t>
            </a:r>
            <a:r>
              <a:rPr lang="en-US" altLang="en-US" dirty="0" smtClean="0"/>
              <a:t> de Salud </a:t>
            </a:r>
            <a:r>
              <a:rPr lang="en-US" altLang="en-US" dirty="0" err="1" smtClean="0"/>
              <a:t>Ocupacional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Departmento</a:t>
            </a:r>
            <a:r>
              <a:rPr lang="en-US" altLang="en-US" dirty="0" smtClean="0"/>
              <a:t> de Salud </a:t>
            </a:r>
            <a:r>
              <a:rPr lang="en-US" altLang="en-US" dirty="0" err="1" smtClean="0"/>
              <a:t>Pública</a:t>
            </a:r>
            <a:r>
              <a:rPr lang="en-US" altLang="en-US" dirty="0" smtClean="0"/>
              <a:t> de California (CDPH)</a:t>
            </a: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 err="1" smtClean="0"/>
              <a:t>Sitio</a:t>
            </a:r>
            <a:r>
              <a:rPr lang="en-US" altLang="en-US" dirty="0" smtClean="0"/>
              <a:t> web: </a:t>
            </a:r>
            <a:r>
              <a:rPr lang="en-US" altLang="en-US" sz="1700" dirty="0" smtClean="0">
                <a:hlinkClick r:id="rId5"/>
              </a:rPr>
              <a:t>https</a:t>
            </a:r>
            <a:r>
              <a:rPr lang="en-US" altLang="en-US" sz="1700" dirty="0">
                <a:hlinkClick r:id="rId5"/>
              </a:rPr>
              <a:t>://www.cdph.ca.gov/Programs/CCDPHP/DEODC/OHB/Pages/OHB.aspx</a:t>
            </a:r>
            <a:r>
              <a:rPr lang="en-US" altLang="en-US" sz="1700" dirty="0"/>
              <a:t>  </a:t>
            </a: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(510) 620-5757</a:t>
            </a:r>
            <a:endParaRPr lang="en-US" altLang="en-US" dirty="0"/>
          </a:p>
          <a:p>
            <a:pPr>
              <a:defRPr/>
            </a:pPr>
            <a:r>
              <a:rPr lang="en-US" altLang="en-US" dirty="0" err="1" smtClean="0"/>
              <a:t>Contactos</a:t>
            </a:r>
            <a:endParaRPr lang="en-US" altLang="en-US" dirty="0"/>
          </a:p>
          <a:p>
            <a:pPr lvl="1">
              <a:defRPr/>
            </a:pPr>
            <a:r>
              <a:rPr lang="en-US" altLang="en-US" dirty="0"/>
              <a:t>Diane Bush, </a:t>
            </a:r>
            <a:r>
              <a:rPr lang="en-US" altLang="en-US" dirty="0">
                <a:hlinkClick r:id="rId6"/>
              </a:rPr>
              <a:t>dbush@berkeley.edu</a:t>
            </a:r>
            <a:r>
              <a:rPr lang="en-US" altLang="en-US" dirty="0"/>
              <a:t>  </a:t>
            </a:r>
          </a:p>
          <a:p>
            <a:pPr lvl="1">
              <a:defRPr/>
            </a:pPr>
            <a:r>
              <a:rPr lang="en-US" altLang="en-US" dirty="0"/>
              <a:t>Laura Stock, </a:t>
            </a:r>
            <a:r>
              <a:rPr lang="en-US" altLang="en-US" dirty="0">
                <a:hlinkClick r:id="rId7"/>
              </a:rPr>
              <a:t>lstock@berkeley.edu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14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subTitle" idx="10"/>
          </p:nvPr>
        </p:nvSpPr>
        <p:spPr>
          <a:xfrm>
            <a:off x="838200" y="1831381"/>
            <a:ext cx="7649308" cy="3959819"/>
          </a:xfrm>
          <a:solidFill>
            <a:srgbClr val="003262">
              <a:alpha val="72941"/>
            </a:srgb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solidFill>
                  <a:schemeClr val="bg1"/>
                </a:solidFill>
              </a:rPr>
              <a:t>Análisis</a:t>
            </a:r>
            <a:r>
              <a:rPr lang="en-US" altLang="en-US" sz="2800" dirty="0" smtClean="0">
                <a:solidFill>
                  <a:schemeClr val="bg1"/>
                </a:solidFill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Causas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subyacentes</a:t>
            </a:r>
            <a:r>
              <a:rPr lang="en-US" altLang="en-US" sz="2800" dirty="0" smtClean="0">
                <a:solidFill>
                  <a:schemeClr val="bg1"/>
                </a:solidFill>
              </a:rPr>
              <a:t> de las lesions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en</a:t>
            </a:r>
            <a:r>
              <a:rPr lang="en-US" altLang="en-US" sz="2800" dirty="0" smtClean="0">
                <a:solidFill>
                  <a:schemeClr val="bg1"/>
                </a:solidFill>
              </a:rPr>
              <a:t> el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lugar</a:t>
            </a:r>
            <a:r>
              <a:rPr lang="en-US" altLang="en-US" sz="2800" dirty="0" smtClean="0">
                <a:solidFill>
                  <a:schemeClr val="bg1"/>
                </a:solidFill>
              </a:rPr>
              <a:t> de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trabajo</a:t>
            </a:r>
            <a:endParaRPr lang="en-US" altLang="en-US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solidFill>
                  <a:schemeClr val="bg1"/>
                </a:solidFill>
              </a:rPr>
              <a:t>Revisión</a:t>
            </a:r>
            <a:r>
              <a:rPr lang="en-US" altLang="en-US" sz="2800" dirty="0" smtClean="0">
                <a:solidFill>
                  <a:schemeClr val="bg1"/>
                </a:solidFill>
              </a:rPr>
              <a:t>: Derechos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en</a:t>
            </a:r>
            <a:r>
              <a:rPr lang="en-US" altLang="en-US" sz="2800" dirty="0" smtClean="0">
                <a:solidFill>
                  <a:schemeClr val="bg1"/>
                </a:solidFill>
              </a:rPr>
              <a:t> el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trabajo</a:t>
            </a:r>
            <a:endParaRPr lang="en-US" altLang="en-US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solidFill>
                  <a:schemeClr val="bg1"/>
                </a:solidFill>
              </a:rPr>
              <a:t>Comprensión</a:t>
            </a:r>
            <a:r>
              <a:rPr lang="en-US" altLang="en-US" sz="2800" dirty="0" smtClean="0">
                <a:solidFill>
                  <a:schemeClr val="bg1"/>
                </a:solidFill>
              </a:rPr>
              <a:t> del control de riesgos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err="1" smtClean="0">
                <a:solidFill>
                  <a:schemeClr val="bg1"/>
                </a:solidFill>
              </a:rPr>
              <a:t>Práctica</a:t>
            </a:r>
            <a:r>
              <a:rPr lang="en-US" altLang="en-US" sz="2800" dirty="0" smtClean="0">
                <a:solidFill>
                  <a:schemeClr val="bg1"/>
                </a:solidFill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Análisis</a:t>
            </a:r>
            <a:r>
              <a:rPr lang="en-US" altLang="en-US" sz="2800" dirty="0" smtClean="0">
                <a:solidFill>
                  <a:schemeClr val="bg1"/>
                </a:solidFill>
              </a:rPr>
              <a:t> de los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peligros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en</a:t>
            </a:r>
            <a:r>
              <a:rPr lang="en-US" altLang="en-US" sz="2800" dirty="0" smtClean="0">
                <a:solidFill>
                  <a:schemeClr val="bg1"/>
                </a:solidFill>
              </a:rPr>
              <a:t> el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trabajo</a:t>
            </a:r>
            <a:endParaRPr lang="en-US" altLang="en-US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</a:rPr>
              <a:t>Comunicación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respecto</a:t>
            </a:r>
            <a:r>
              <a:rPr lang="en-US" altLang="en-US" sz="2800" dirty="0" smtClean="0">
                <a:solidFill>
                  <a:schemeClr val="bg1"/>
                </a:solidFill>
              </a:rPr>
              <a:t> a la seguridad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en</a:t>
            </a:r>
            <a:r>
              <a:rPr lang="en-US" altLang="en-US" sz="2800" dirty="0" smtClean="0">
                <a:solidFill>
                  <a:schemeClr val="bg1"/>
                </a:solidFill>
              </a:rPr>
              <a:t> el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trabajo</a:t>
            </a:r>
            <a:endParaRPr lang="en-US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89518"/>
            <a:ext cx="7662333" cy="1870111"/>
          </a:xfrm>
        </p:spPr>
        <p:txBody>
          <a:bodyPr/>
          <a:lstStyle/>
          <a:p>
            <a:r>
              <a:rPr lang="en-US" dirty="0" smtClean="0"/>
              <a:t>Lo que </a:t>
            </a:r>
            <a:r>
              <a:rPr lang="en-US" dirty="0" err="1" smtClean="0"/>
              <a:t>usted</a:t>
            </a:r>
            <a:r>
              <a:rPr lang="en-US" dirty="0" smtClean="0"/>
              <a:t> </a:t>
            </a:r>
            <a:r>
              <a:rPr lang="en-US" dirty="0" err="1" smtClean="0"/>
              <a:t>aprenderá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84630" y="148840"/>
            <a:ext cx="7662333" cy="1870111"/>
          </a:xfrm>
        </p:spPr>
        <p:txBody>
          <a:bodyPr/>
          <a:lstStyle/>
          <a:p>
            <a:r>
              <a:rPr lang="en-US" dirty="0" smtClean="0"/>
              <a:t>¿ </a:t>
            </a:r>
            <a:r>
              <a:rPr lang="en-US" dirty="0" err="1" smtClean="0"/>
              <a:t>Está</a:t>
            </a:r>
            <a:r>
              <a:rPr lang="en-US" dirty="0" smtClean="0"/>
              <a:t> de </a:t>
            </a:r>
            <a:r>
              <a:rPr lang="en-US" dirty="0" err="1" smtClean="0"/>
              <a:t>acuerdo</a:t>
            </a:r>
            <a:r>
              <a:rPr lang="en-US" dirty="0" smtClean="0"/>
              <a:t> o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desacuerdo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84630" y="2182902"/>
            <a:ext cx="7712918" cy="3258674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88">
              <a:buFont typeface="Wingdings" panose="05000000000000000000" pitchFamily="2" charset="2"/>
              <a:buNone/>
            </a:pPr>
            <a:endParaRPr lang="en-US" altLang="en-US" i="1" dirty="0" smtClean="0"/>
          </a:p>
          <a:p>
            <a:pPr indent="-1588">
              <a:buFont typeface="Wingdings" panose="05000000000000000000" pitchFamily="2" charset="2"/>
              <a:buNone/>
            </a:pP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“La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mayoría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de las lesions y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enfermedades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el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trabajo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ocurre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porque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los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trabajadores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cometen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errores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 o son </a:t>
            </a:r>
            <a:r>
              <a:rPr lang="en-US" altLang="en-US" sz="3600" b="1" i="1" dirty="0" err="1" smtClean="0">
                <a:solidFill>
                  <a:schemeClr val="accent6">
                    <a:lumMod val="50000"/>
                  </a:schemeClr>
                </a:solidFill>
              </a:rPr>
              <a:t>descuidados</a:t>
            </a:r>
            <a:r>
              <a:rPr lang="en-US" alt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542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type="subTitle" idx="10"/>
          </p:nvPr>
        </p:nvSpPr>
        <p:spPr>
          <a:xfrm>
            <a:off x="4531864" y="1416497"/>
            <a:ext cx="4430652" cy="458597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en-US" sz="2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chemeClr val="tx2"/>
                </a:solidFill>
              </a:rPr>
              <a:t>“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Debió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de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haberse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caído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en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el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agujero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.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Es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la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única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explicación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lógica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.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Él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sabía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que no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debía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entrar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ahí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,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sabía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que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debía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quedarse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a dos pies de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distancia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.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Esas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 son las </a:t>
            </a:r>
            <a:r>
              <a:rPr lang="en-US" altLang="en-US" sz="2400" b="1" dirty="0" err="1" smtClean="0">
                <a:solidFill>
                  <a:schemeClr val="tx2"/>
                </a:solidFill>
              </a:rPr>
              <a:t>reglas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“. — </a:t>
            </a:r>
          </a:p>
          <a:p>
            <a:pPr marL="0" indent="0"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–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Comentarios</a:t>
            </a:r>
            <a:r>
              <a:rPr lang="en-US" altLang="en-US" sz="2000" dirty="0" smtClean="0">
                <a:solidFill>
                  <a:schemeClr val="tx2"/>
                </a:solidFill>
              </a:rPr>
              <a:t> de un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empleador</a:t>
            </a:r>
            <a:r>
              <a:rPr lang="en-US" altLang="en-US" sz="2000" dirty="0" smtClean="0">
                <a:solidFill>
                  <a:schemeClr val="tx2"/>
                </a:solidFill>
              </a:rPr>
              <a:t> sobre la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muerte</a:t>
            </a:r>
            <a:r>
              <a:rPr lang="en-US" altLang="en-US" sz="2000" dirty="0" smtClean="0">
                <a:solidFill>
                  <a:schemeClr val="tx2"/>
                </a:solidFill>
              </a:rPr>
              <a:t> de un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empleado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en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una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zanja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mientras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reemplazaba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una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línea</a:t>
            </a:r>
            <a:r>
              <a:rPr lang="en-US" altLang="en-US" sz="2000" dirty="0" smtClean="0">
                <a:solidFill>
                  <a:schemeClr val="tx2"/>
                </a:solidFill>
              </a:rPr>
              <a:t> de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alcantarillado</a:t>
            </a:r>
            <a:r>
              <a:rPr lang="en-US" altLang="en-US" sz="2000" dirty="0" smtClean="0">
                <a:solidFill>
                  <a:schemeClr val="tx2"/>
                </a:solidFill>
              </a:rPr>
              <a:t>. 26 de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enero</a:t>
            </a:r>
            <a:r>
              <a:rPr lang="en-US" altLang="en-US" sz="2000" dirty="0" smtClean="0">
                <a:solidFill>
                  <a:schemeClr val="tx2"/>
                </a:solidFill>
              </a:rPr>
              <a:t> de 2016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endParaRPr lang="es-MX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0990" y="76784"/>
            <a:ext cx="8184566" cy="1647316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Accidentes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 las </a:t>
            </a:r>
            <a:r>
              <a:rPr lang="en-US" dirty="0" err="1" smtClean="0">
                <a:solidFill>
                  <a:schemeClr val="bg1"/>
                </a:solidFill>
              </a:rPr>
              <a:t>noticias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newssto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19406" r="8784" b="14554"/>
          <a:stretch>
            <a:fillRect/>
          </a:stretch>
        </p:blipFill>
        <p:spPr>
          <a:xfrm>
            <a:off x="168777" y="1416497"/>
            <a:ext cx="4208586" cy="45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9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313275"/>
              </p:ext>
            </p:extLst>
          </p:nvPr>
        </p:nvGraphicFramePr>
        <p:xfrm>
          <a:off x="586153" y="2991582"/>
          <a:ext cx="5943600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hoto Editor Photo" r:id="rId4" imgW="18219048" imgH="13813178" progId="MSPhotoEd.3">
                  <p:embed/>
                </p:oleObj>
              </mc:Choice>
              <mc:Fallback>
                <p:oleObj name="Photo Editor Photo" r:id="rId4" imgW="18219048" imgH="13813178" progId="MSPhotoEd.3">
                  <p:embed/>
                  <p:pic>
                    <p:nvPicPr>
                      <p:cNvPr id="102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53" y="2991582"/>
                        <a:ext cx="5943600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1" y="529944"/>
            <a:ext cx="8182707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Causas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directas</a:t>
            </a:r>
            <a:r>
              <a:rPr lang="en-US" dirty="0" smtClean="0">
                <a:solidFill>
                  <a:schemeClr val="tx1"/>
                </a:solidFill>
              </a:rPr>
              <a:t> y </a:t>
            </a:r>
            <a:r>
              <a:rPr lang="en-US" dirty="0" err="1" smtClean="0">
                <a:solidFill>
                  <a:schemeClr val="tx1"/>
                </a:solidFill>
              </a:rPr>
              <a:t>subyacentes</a:t>
            </a:r>
            <a:r>
              <a:rPr lang="en-US" dirty="0" smtClean="0">
                <a:solidFill>
                  <a:schemeClr val="tx1"/>
                </a:solidFill>
              </a:rPr>
              <a:t> de lesions y </a:t>
            </a:r>
            <a:r>
              <a:rPr lang="en-US" dirty="0" err="1" smtClean="0">
                <a:solidFill>
                  <a:schemeClr val="tx1"/>
                </a:solidFill>
              </a:rPr>
              <a:t>enfermedades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57201" y="1996985"/>
            <a:ext cx="594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Causa </a:t>
            </a:r>
            <a:r>
              <a:rPr lang="en-US" altLang="en-US" sz="2400" b="1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directa</a:t>
            </a:r>
            <a:endParaRPr lang="en-US" altLang="en-US" sz="2400" dirty="0">
              <a:latin typeface="Tahom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(“</a:t>
            </a:r>
            <a:r>
              <a:rPr lang="en-US" altLang="en-US" sz="2400" b="1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acción</a:t>
            </a:r>
            <a:r>
              <a:rPr lang="en-US" altLang="en-U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insegura</a:t>
            </a:r>
            <a:r>
              <a:rPr lang="en-US" altLang="en-U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” o </a:t>
            </a:r>
            <a:r>
              <a:rPr lang="en-US" altLang="en-US" sz="2400" b="1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falla</a:t>
            </a:r>
            <a:r>
              <a:rPr lang="en-US" altLang="en-U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técnica</a:t>
            </a:r>
            <a:r>
              <a:rPr lang="en-US" altLang="en-U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en-US" altLang="en-US" sz="2400" dirty="0">
              <a:latin typeface="Tahom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 txBox="1">
            <a:spLocks/>
          </p:cNvSpPr>
          <p:nvPr/>
        </p:nvSpPr>
        <p:spPr>
          <a:xfrm>
            <a:off x="457201" y="236867"/>
            <a:ext cx="5935979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i="0" kern="1200">
                <a:solidFill>
                  <a:srgbClr val="0D0D0D"/>
                </a:solidFill>
                <a:latin typeface="Lucida Grande"/>
                <a:ea typeface="+mj-ea"/>
                <a:cs typeface="Lucida Grande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La </a:t>
            </a:r>
            <a:r>
              <a:rPr lang="en-US" dirty="0" err="1" smtClean="0">
                <a:solidFill>
                  <a:schemeClr val="bg1"/>
                </a:solidFill>
              </a:rPr>
              <a:t>historia</a:t>
            </a:r>
            <a:r>
              <a:rPr lang="en-US" dirty="0" smtClean="0">
                <a:solidFill>
                  <a:schemeClr val="bg1"/>
                </a:solidFill>
              </a:rPr>
              <a:t> de Tom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-1140"/>
          <a:stretch/>
        </p:blipFill>
        <p:spPr bwMode="auto">
          <a:xfrm>
            <a:off x="601581" y="1257956"/>
            <a:ext cx="8196637" cy="56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9259" y="159184"/>
            <a:ext cx="7662333" cy="1870111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Normas</a:t>
            </a:r>
            <a:r>
              <a:rPr lang="en-US" dirty="0" smtClean="0">
                <a:solidFill>
                  <a:schemeClr val="bg1"/>
                </a:solidFill>
              </a:rPr>
              <a:t> de la Cal/OSHA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38097" y="1689779"/>
            <a:ext cx="4006237" cy="50655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b="1" dirty="0" smtClean="0"/>
              <a:t>	</a:t>
            </a:r>
            <a:r>
              <a:rPr lang="en-US" altLang="en-US" sz="2400" b="1" dirty="0" err="1" smtClean="0"/>
              <a:t>Normas</a:t>
            </a:r>
            <a:r>
              <a:rPr lang="en-US" altLang="en-US" sz="2400" b="1" dirty="0" smtClean="0"/>
              <a:t> generals de la Cal/OSHA: </a:t>
            </a:r>
            <a:endParaRPr lang="en-US" altLang="en-US" sz="2400" dirty="0" smtClean="0"/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Normas</a:t>
            </a:r>
            <a:r>
              <a:rPr lang="en-US" altLang="en-US" dirty="0" smtClean="0"/>
              <a:t> del </a:t>
            </a:r>
            <a:r>
              <a:rPr lang="en-US" altLang="en-US" dirty="0" err="1" smtClean="0"/>
              <a:t>Programa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Prevención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Lesiones</a:t>
            </a:r>
            <a:r>
              <a:rPr lang="en-US" altLang="en-US" dirty="0" smtClean="0"/>
              <a:t> y </a:t>
            </a:r>
            <a:r>
              <a:rPr lang="en-US" altLang="en-US" dirty="0" err="1" smtClean="0"/>
              <a:t>Enfermedades</a:t>
            </a:r>
            <a:r>
              <a:rPr lang="en-US" altLang="en-US" dirty="0" smtClean="0"/>
              <a:t>.</a:t>
            </a:r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Normas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comunicación</a:t>
            </a:r>
            <a:r>
              <a:rPr lang="en-US" altLang="en-US" dirty="0" smtClean="0"/>
              <a:t> de riesgos.</a:t>
            </a:r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Normas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acceso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registros</a:t>
            </a:r>
            <a:r>
              <a:rPr lang="en-US" altLang="en-US" dirty="0" smtClean="0"/>
              <a:t> medicos y de </a:t>
            </a:r>
            <a:r>
              <a:rPr lang="es-MX" altLang="en-US" dirty="0" smtClean="0"/>
              <a:t>exposición</a:t>
            </a:r>
            <a:r>
              <a:rPr lang="en-US" altLang="en-US" dirty="0"/>
              <a:t> </a:t>
            </a:r>
            <a:r>
              <a:rPr lang="en-US" altLang="en-US" dirty="0" smtClean="0"/>
              <a:t>de los empleados.</a:t>
            </a:r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Registro</a:t>
            </a:r>
            <a:r>
              <a:rPr lang="en-US" altLang="en-US" dirty="0" smtClean="0"/>
              <a:t> de lesions y </a:t>
            </a:r>
            <a:r>
              <a:rPr lang="en-US" altLang="en-US" dirty="0" err="1" smtClean="0"/>
              <a:t>enfermedades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relacionadas</a:t>
            </a:r>
            <a:r>
              <a:rPr lang="en-US" altLang="en-US" dirty="0" smtClean="0"/>
              <a:t> con el </a:t>
            </a:r>
            <a:r>
              <a:rPr lang="en-US" altLang="en-US" dirty="0" err="1" smtClean="0"/>
              <a:t>trabajo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formulario</a:t>
            </a:r>
            <a:r>
              <a:rPr lang="en-US" altLang="en-US" dirty="0" smtClean="0"/>
              <a:t> 300 de la Cal/OSHA).</a:t>
            </a:r>
          </a:p>
          <a:p>
            <a:pPr marL="234950" indent="-234950">
              <a:lnSpc>
                <a:spcPct val="90000"/>
              </a:lnSpc>
            </a:pPr>
            <a:endParaRPr lang="en-US" altLang="en-US" sz="2000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56633" y="1689779"/>
            <a:ext cx="4152248" cy="434712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b="1" dirty="0" smtClean="0"/>
              <a:t>	</a:t>
            </a:r>
            <a:r>
              <a:rPr lang="en-US" altLang="en-US" sz="2400" b="1" dirty="0" err="1" smtClean="0"/>
              <a:t>Normas</a:t>
            </a:r>
            <a:r>
              <a:rPr lang="en-US" altLang="en-US" sz="2400" b="1" dirty="0" smtClean="0"/>
              <a:t> </a:t>
            </a:r>
            <a:r>
              <a:rPr lang="es-MX" altLang="en-US" sz="2400" b="1" dirty="0" smtClean="0"/>
              <a:t>específicas</a:t>
            </a:r>
            <a:r>
              <a:rPr lang="en-US" altLang="en-US" sz="2400" b="1" dirty="0" smtClean="0"/>
              <a:t> de la Cal/OSHA: </a:t>
            </a:r>
            <a:endParaRPr lang="en-US" altLang="en-US" sz="2400" dirty="0" smtClean="0"/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Brindar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protección</a:t>
            </a:r>
            <a:r>
              <a:rPr lang="en-US" altLang="en-US" dirty="0" smtClean="0"/>
              <a:t> contra riesgos </a:t>
            </a:r>
            <a:r>
              <a:rPr lang="en-US" altLang="en-US" dirty="0" err="1" smtClean="0"/>
              <a:t>específicos</a:t>
            </a:r>
            <a:r>
              <a:rPr lang="en-US" altLang="en-US" dirty="0" smtClean="0"/>
              <a:t>. </a:t>
            </a:r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Establecer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reglas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detalladas</a:t>
            </a:r>
            <a:r>
              <a:rPr lang="en-US" altLang="en-US" dirty="0" smtClean="0"/>
              <a:t> que </a:t>
            </a:r>
            <a:r>
              <a:rPr lang="en-US" altLang="en-US" dirty="0" err="1" smtClean="0"/>
              <a:t>deben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seguirse</a:t>
            </a:r>
            <a:r>
              <a:rPr lang="en-US" altLang="en-US" dirty="0" smtClean="0"/>
              <a:t> o </a:t>
            </a:r>
            <a:r>
              <a:rPr lang="en-US" altLang="en-US" dirty="0" err="1" smtClean="0"/>
              <a:t>niveles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mínimos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protección</a:t>
            </a:r>
            <a:r>
              <a:rPr lang="en-US" altLang="en-US" dirty="0" smtClean="0"/>
              <a:t> que </a:t>
            </a:r>
            <a:r>
              <a:rPr lang="en-US" altLang="en-US" dirty="0" err="1" smtClean="0"/>
              <a:t>deben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alcanzarse</a:t>
            </a:r>
            <a:r>
              <a:rPr lang="en-US" altLang="en-US" dirty="0" smtClean="0"/>
              <a:t>.</a:t>
            </a:r>
          </a:p>
          <a:p>
            <a:pPr marL="234950" indent="-234950">
              <a:lnSpc>
                <a:spcPct val="90000"/>
              </a:lnSpc>
              <a:spcBef>
                <a:spcPct val="30000"/>
              </a:spcBef>
            </a:pPr>
            <a:r>
              <a:rPr lang="en-US" altLang="en-US" dirty="0" err="1" smtClean="0"/>
              <a:t>Cubrir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amplia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gama</a:t>
            </a:r>
            <a:r>
              <a:rPr lang="en-US" altLang="en-US" dirty="0" smtClean="0"/>
              <a:t> de riesgos, </a:t>
            </a:r>
            <a:r>
              <a:rPr lang="en-US" altLang="en-US" dirty="0" err="1" smtClean="0"/>
              <a:t>desde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sustancias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tóxicas</a:t>
            </a:r>
            <a:r>
              <a:rPr lang="en-US" altLang="en-US" dirty="0" smtClean="0"/>
              <a:t> hasta </a:t>
            </a:r>
            <a:r>
              <a:rPr lang="en-US" altLang="en-US" dirty="0" err="1" smtClean="0"/>
              <a:t>operaciones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específicas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como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revestimiento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techos</a:t>
            </a:r>
            <a:r>
              <a:rPr lang="en-US" altLang="en-US" dirty="0" smtClean="0"/>
              <a:t>. 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930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1675" y="-46657"/>
            <a:ext cx="8398008" cy="1600648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Norma del IIPP de la Cal/OSHA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414983" y="1297068"/>
            <a:ext cx="8187841" cy="47379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2D637F"/>
                </a:solidFill>
                <a:latin typeface="Lucida Grande"/>
                <a:ea typeface="+mn-ea"/>
                <a:cs typeface="Lucida Grand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endParaRPr lang="en-US" altLang="en-US" sz="900" b="1" dirty="0" smtClean="0"/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n-US" altLang="en-US" sz="2300" b="1" dirty="0" smtClean="0"/>
              <a:t>Compromiso de administración.</a:t>
            </a:r>
            <a:endParaRPr lang="en-US" altLang="en-US" sz="2300" b="1" dirty="0"/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n-US" altLang="en-US" sz="2300" b="1" dirty="0" smtClean="0"/>
              <a:t>Investigaciones sobre incidentes. </a:t>
            </a:r>
            <a:endParaRPr lang="en-US" altLang="en-US" sz="2300" b="1" dirty="0"/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n-US" altLang="en-US" sz="2300" b="1" dirty="0" smtClean="0"/>
              <a:t>Control de riesgos.</a:t>
            </a:r>
            <a:endParaRPr lang="en-US" altLang="en-US" sz="2300" b="1" dirty="0"/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s-MX" altLang="en-US" sz="2300" b="1" dirty="0" smtClean="0"/>
              <a:t>Capacitación</a:t>
            </a:r>
            <a:r>
              <a:rPr lang="en-US" altLang="en-US" sz="2300" b="1" dirty="0" smtClean="0"/>
              <a:t> de empleados, supervisores, gerentes.</a:t>
            </a:r>
            <a:endParaRPr lang="en-US" altLang="en-US" sz="2300" b="1" dirty="0"/>
          </a:p>
          <a:p>
            <a:pPr>
              <a:lnSpc>
                <a:spcPct val="12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n-US" altLang="en-US" sz="2300" b="1" dirty="0" smtClean="0"/>
              <a:t>Comunicación con los empleados acerca de la salud y la seguridad.</a:t>
            </a:r>
            <a:endParaRPr lang="en-US" altLang="en-US" sz="2300" b="1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ct val="20000"/>
              </a:spcAft>
            </a:pPr>
            <a:r>
              <a:rPr lang="en-US" altLang="en-US" sz="2300" b="1" dirty="0" smtClean="0"/>
              <a:t>Comunicación con los empleados acerca de la salud y la seguridad.</a:t>
            </a:r>
            <a:endParaRPr lang="en-US" altLang="en-US" sz="2300" b="1" dirty="0"/>
          </a:p>
          <a:p>
            <a:pPr>
              <a:lnSpc>
                <a:spcPct val="12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n-US" altLang="en-US" sz="2300" b="1" dirty="0" smtClean="0"/>
              <a:t>Sistema justo para el </a:t>
            </a:r>
            <a:r>
              <a:rPr lang="en-US" altLang="en-US" sz="2300" b="1" dirty="0" err="1" smtClean="0"/>
              <a:t>cumplimiento</a:t>
            </a:r>
            <a:r>
              <a:rPr lang="en-US" altLang="en-US" sz="2300" b="1" dirty="0" smtClean="0"/>
              <a:t> de las </a:t>
            </a:r>
            <a:r>
              <a:rPr lang="en-US" altLang="en-US" sz="2300" b="1" dirty="0" err="1" smtClean="0"/>
              <a:t>normas</a:t>
            </a:r>
            <a:r>
              <a:rPr lang="en-US" altLang="en-US" sz="2300" b="1" dirty="0" smtClean="0"/>
              <a:t> de seguridad.</a:t>
            </a:r>
          </a:p>
          <a:p>
            <a:pPr>
              <a:lnSpc>
                <a:spcPct val="12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en-US" altLang="en-US" sz="2300" b="1" dirty="0" smtClean="0"/>
              <a:t>El </a:t>
            </a:r>
            <a:r>
              <a:rPr lang="en-US" altLang="en-US" sz="2300" b="1" dirty="0" err="1" smtClean="0"/>
              <a:t>Programa</a:t>
            </a:r>
            <a:r>
              <a:rPr lang="en-US" altLang="en-US" sz="2300" b="1" dirty="0" smtClean="0"/>
              <a:t> de </a:t>
            </a:r>
            <a:r>
              <a:rPr lang="en-US" altLang="en-US" sz="2300" b="1" dirty="0" err="1" smtClean="0"/>
              <a:t>Prevención</a:t>
            </a:r>
            <a:r>
              <a:rPr lang="en-US" altLang="en-US" sz="2300" b="1" dirty="0" smtClean="0"/>
              <a:t> de </a:t>
            </a:r>
            <a:r>
              <a:rPr lang="en-US" altLang="en-US" sz="2300" b="1" dirty="0" err="1" smtClean="0"/>
              <a:t>Lesiones</a:t>
            </a:r>
            <a:r>
              <a:rPr lang="en-US" altLang="en-US" sz="2300" b="1" dirty="0" smtClean="0"/>
              <a:t> y </a:t>
            </a:r>
            <a:r>
              <a:rPr lang="en-US" altLang="en-US" sz="2300" b="1" dirty="0" err="1" smtClean="0"/>
              <a:t>Enfermedades</a:t>
            </a:r>
            <a:r>
              <a:rPr lang="en-US" altLang="en-US" sz="2300" b="1" dirty="0" smtClean="0"/>
              <a:t> (IIPP) </a:t>
            </a:r>
            <a:r>
              <a:rPr lang="en-US" altLang="en-US" sz="2300" b="1" dirty="0" err="1" smtClean="0"/>
              <a:t>debe</a:t>
            </a:r>
            <a:r>
              <a:rPr lang="en-US" altLang="en-US" sz="2300" b="1" dirty="0" smtClean="0"/>
              <a:t> </a:t>
            </a:r>
            <a:r>
              <a:rPr lang="en-US" altLang="en-US" sz="2300" b="1" dirty="0" err="1" smtClean="0"/>
              <a:t>escribirse</a:t>
            </a:r>
            <a:r>
              <a:rPr lang="en-US" altLang="en-US" sz="2300" b="1" dirty="0" smtClean="0"/>
              <a:t> e </a:t>
            </a:r>
            <a:r>
              <a:rPr lang="en-US" altLang="en-US" sz="2300" b="1" dirty="0" err="1" smtClean="0"/>
              <a:t>implementarse</a:t>
            </a:r>
            <a:r>
              <a:rPr lang="en-US" altLang="en-US" sz="2300" b="1" dirty="0" smtClean="0"/>
              <a:t>.</a:t>
            </a:r>
          </a:p>
          <a:p>
            <a:pPr marL="0" indent="0">
              <a:buFont typeface="Arial"/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18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6_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4.xml><?xml version="1.0" encoding="utf-8"?>
<a:theme xmlns:a="http://schemas.openxmlformats.org/drawingml/2006/main" name="7_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9_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11_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7.xml><?xml version="1.0" encoding="utf-8"?>
<a:theme xmlns:a="http://schemas.openxmlformats.org/drawingml/2006/main" name="1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8.xml><?xml version="1.0" encoding="utf-8"?>
<a:theme xmlns:a="http://schemas.openxmlformats.org/drawingml/2006/main" name="1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14_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</TotalTime>
  <Words>888</Words>
  <Application>Microsoft Office PowerPoint</Application>
  <PresentationFormat>On-screen Show (4:3)</PresentationFormat>
  <Paragraphs>163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</vt:lpstr>
      <vt:lpstr>Calibri</vt:lpstr>
      <vt:lpstr>FreightSans Pro Semibold</vt:lpstr>
      <vt:lpstr>Lucida Grande</vt:lpstr>
      <vt:lpstr>Symbol</vt:lpstr>
      <vt:lpstr>Tahoma</vt:lpstr>
      <vt:lpstr>Times New Roman</vt:lpstr>
      <vt:lpstr>Trebuchet MS</vt:lpstr>
      <vt:lpstr>Wingdings</vt:lpstr>
      <vt:lpstr>Wingdings 3</vt:lpstr>
      <vt:lpstr>Custom Design</vt:lpstr>
      <vt:lpstr>3_Facet</vt:lpstr>
      <vt:lpstr>6_Facet</vt:lpstr>
      <vt:lpstr>7_Facet</vt:lpstr>
      <vt:lpstr>9_Facet</vt:lpstr>
      <vt:lpstr>11_Facet</vt:lpstr>
      <vt:lpstr>12_Facet</vt:lpstr>
      <vt:lpstr>13_Facet</vt:lpstr>
      <vt:lpstr>14_Facet</vt:lpstr>
      <vt:lpstr>Facet</vt:lpstr>
      <vt:lpstr>Photo Editor Photo</vt:lpstr>
      <vt:lpstr>Resolución de problemas para la seguridad</vt:lpstr>
      <vt:lpstr>Agradecimientos</vt:lpstr>
      <vt:lpstr>Lo que usted aprenderá</vt:lpstr>
      <vt:lpstr>¿ Está de acuerdo o en desacuerdo? </vt:lpstr>
      <vt:lpstr>Accidentes en las noticias</vt:lpstr>
      <vt:lpstr>Causas directas y subyacentes de lesions y enfermedades</vt:lpstr>
      <vt:lpstr>PowerPoint Presentation</vt:lpstr>
      <vt:lpstr>Normas de la Cal/OSHA</vt:lpstr>
      <vt:lpstr>Norma del IIPP de la Cal/OSHA</vt:lpstr>
      <vt:lpstr>Comprensión de la                          “jerarquía de controles”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Habilidades de resolución de problemas</vt:lpstr>
      <vt:lpstr>Cómo abordar un problema en el lugar de trabajo</vt:lpstr>
      <vt:lpstr>En resumen</vt:lpstr>
      <vt:lpstr>Para obtener más información 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EEI</cp:lastModifiedBy>
  <cp:revision>140</cp:revision>
  <dcterms:created xsi:type="dcterms:W3CDTF">2013-01-15T19:08:57Z</dcterms:created>
  <dcterms:modified xsi:type="dcterms:W3CDTF">2019-07-22T20:31:52Z</dcterms:modified>
</cp:coreProperties>
</file>